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0" r:id="rId2"/>
    <p:sldId id="271" r:id="rId3"/>
    <p:sldId id="285" r:id="rId4"/>
    <p:sldId id="294" r:id="rId5"/>
    <p:sldId id="286" r:id="rId6"/>
    <p:sldId id="287" r:id="rId7"/>
    <p:sldId id="288" r:id="rId8"/>
    <p:sldId id="289" r:id="rId9"/>
    <p:sldId id="291" r:id="rId10"/>
    <p:sldId id="290" r:id="rId11"/>
    <p:sldId id="302" r:id="rId12"/>
    <p:sldId id="301" r:id="rId13"/>
    <p:sldId id="292" r:id="rId14"/>
    <p:sldId id="293" r:id="rId15"/>
    <p:sldId id="295" r:id="rId16"/>
    <p:sldId id="300" r:id="rId17"/>
    <p:sldId id="298" r:id="rId18"/>
    <p:sldId id="296" r:id="rId19"/>
    <p:sldId id="297" r:id="rId20"/>
    <p:sldId id="299" r:id="rId21"/>
    <p:sldId id="283" r:id="rId22"/>
  </p:sldIdLst>
  <p:sldSz cx="12192000" cy="6858000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5D4F"/>
    <a:srgbClr val="D7CBAE"/>
    <a:srgbClr val="339933"/>
    <a:srgbClr val="0000CC"/>
    <a:srgbClr val="646464"/>
    <a:srgbClr val="1E5C51"/>
    <a:srgbClr val="EBE600"/>
    <a:srgbClr val="FFFF00"/>
    <a:srgbClr val="F2F2F2"/>
    <a:srgbClr val="6219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oe.hilario\Documents\Tratamientos\RESUMEN%20TRATAMIENTOS%20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oe.hilario\Documents\Tratamientos\RESUMEN%20TRATAMIENTOS%2020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Reporte EPSTF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Reporte EPSTF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1969</c:v>
                </c:pt>
                <c:pt idx="1">
                  <c:v>2045</c:v>
                </c:pt>
                <c:pt idx="2">
                  <c:v>2370</c:v>
                </c:pt>
                <c:pt idx="3">
                  <c:v>1953</c:v>
                </c:pt>
                <c:pt idx="4">
                  <c:v>2257</c:v>
                </c:pt>
                <c:pt idx="5">
                  <c:v>1876</c:v>
                </c:pt>
                <c:pt idx="6">
                  <c:v>2361</c:v>
                </c:pt>
                <c:pt idx="7">
                  <c:v>2211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7C-4B5F-A6B4-DB811BBCEF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762569807"/>
        <c:axId val="762565231"/>
      </c:barChart>
      <c:catAx>
        <c:axId val="762569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62565231"/>
        <c:crosses val="autoZero"/>
        <c:auto val="1"/>
        <c:lblAlgn val="ctr"/>
        <c:lblOffset val="100"/>
        <c:noMultiLvlLbl val="0"/>
      </c:catAx>
      <c:valAx>
        <c:axId val="7625652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625698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 err="1"/>
              <a:t>TOtal</a:t>
            </a:r>
            <a:r>
              <a:rPr lang="en-US" sz="1400" baseline="0" dirty="0"/>
              <a:t> de </a:t>
            </a:r>
            <a:r>
              <a:rPr lang="en-US" sz="1400" baseline="0" dirty="0" err="1" smtClean="0"/>
              <a:t>cfT</a:t>
            </a:r>
            <a:r>
              <a:rPr lang="en-US" sz="1400" baseline="0" dirty="0" smtClean="0"/>
              <a:t> </a:t>
            </a:r>
            <a:r>
              <a:rPr lang="en-US" sz="1400" baseline="0" dirty="0" err="1" smtClean="0"/>
              <a:t>reportados</a:t>
            </a:r>
            <a:r>
              <a:rPr lang="en-US" sz="1400" baseline="0" dirty="0" smtClean="0"/>
              <a:t> </a:t>
            </a:r>
            <a:r>
              <a:rPr lang="en-US" sz="1400" baseline="0" dirty="0" err="1" smtClean="0"/>
              <a:t>en</a:t>
            </a:r>
            <a:r>
              <a:rPr lang="en-US" sz="1400" baseline="0" dirty="0" smtClean="0"/>
              <a:t> Agosto 2025</a:t>
            </a:r>
            <a:endParaRPr lang="en-US" sz="1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Hoja1!$I$31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D7CBAE"/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Hoja1!$H$32:$H$34</c:f>
              <c:strCache>
                <c:ptCount val="3"/>
                <c:pt idx="0">
                  <c:v>EPSTF</c:v>
                </c:pt>
                <c:pt idx="1">
                  <c:v>SGUVF</c:v>
                </c:pt>
                <c:pt idx="2">
                  <c:v>Unidades de inspección</c:v>
                </c:pt>
              </c:strCache>
            </c:strRef>
          </c:cat>
          <c:val>
            <c:numRef>
              <c:f>Hoja1!$I$32:$I$34</c:f>
              <c:numCache>
                <c:formatCode>General</c:formatCode>
                <c:ptCount val="3"/>
                <c:pt idx="0">
                  <c:v>2211</c:v>
                </c:pt>
                <c:pt idx="1">
                  <c:v>1328</c:v>
                </c:pt>
                <c:pt idx="2">
                  <c:v>2235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5-4900-A0FF-BFF157B62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7"/>
        <c:overlap val="-48"/>
        <c:axId val="677418351"/>
        <c:axId val="677413775"/>
      </c:barChart>
      <c:catAx>
        <c:axId val="6774183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677413775"/>
        <c:crosses val="autoZero"/>
        <c:auto val="0"/>
        <c:lblAlgn val="ctr"/>
        <c:lblOffset val="100"/>
        <c:noMultiLvlLbl val="0"/>
      </c:catAx>
      <c:valAx>
        <c:axId val="677413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6774183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82CE025-407A-45E8-B0CB-1C1D942EF610}" type="datetimeFigureOut">
              <a:rPr lang="es-ES"/>
              <a:pPr>
                <a:defRPr/>
              </a:pPr>
              <a:t>30/09/2025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FC5B9B2-A9C9-4403-8592-9BBC202C587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preserve="1" userDrawn="1">
  <p:cSld name="1_Encabezado de sección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;p16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1588"/>
            <a:ext cx="12195175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áfico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75" y="352425"/>
            <a:ext cx="74612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Google Shape;52;p1">
            <a:extLst>
              <a:ext uri="{FF2B5EF4-FFF2-40B4-BE49-F238E27FC236}">
                <a16:creationId xmlns:a16="http://schemas.microsoft.com/office/drawing/2014/main" id="{4AC71B79-BDFD-128B-B71D-63055FFAA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14575" y="1734086"/>
            <a:ext cx="7562851" cy="104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ctr">
              <a:defRPr sz="4400" b="1" i="0" u="none" strike="noStrike" cap="none" dirty="0">
                <a:solidFill>
                  <a:srgbClr val="691D33"/>
                </a:solidFill>
                <a:latin typeface="Noto Sans"/>
                <a:ea typeface="Noto Sans"/>
                <a:cs typeface="Noto Sans"/>
                <a:sym typeface="Arial"/>
              </a:defRPr>
            </a:lvl1pPr>
          </a:lstStyle>
          <a:p>
            <a:pPr lvl="0"/>
            <a:r>
              <a:rPr lang="es-ES" smtClean="0"/>
              <a:t>Haga clic para modificar el estilo de título del patrón</a:t>
            </a:r>
            <a:endParaRPr dirty="0"/>
          </a:p>
        </p:txBody>
      </p:sp>
      <p:sp>
        <p:nvSpPr>
          <p:cNvPr id="9" name="Marcador de texto 19">
            <a:extLst>
              <a:ext uri="{FF2B5EF4-FFF2-40B4-BE49-F238E27FC236}">
                <a16:creationId xmlns:a16="http://schemas.microsoft.com/office/drawing/2014/main" id="{3E00E6F2-9612-464B-838D-75C4DF6B1E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14575" y="2960747"/>
            <a:ext cx="7562850" cy="464594"/>
          </a:xfrm>
          <a:prstGeom prst="rect">
            <a:avLst/>
          </a:prstGeom>
        </p:spPr>
        <p:txBody>
          <a:bodyPr/>
          <a:lstStyle>
            <a:lvl1pPr algn="ctr">
              <a:defRPr sz="2800">
                <a:solidFill>
                  <a:srgbClr val="A57F2C"/>
                </a:solidFill>
                <a:latin typeface="+mn-lt"/>
              </a:defRPr>
            </a:lvl1pPr>
            <a:lvl2pPr>
              <a:defRPr sz="2800">
                <a:solidFill>
                  <a:schemeClr val="bg1"/>
                </a:solidFill>
                <a:latin typeface="+mn-lt"/>
              </a:defRPr>
            </a:lvl2pPr>
            <a:lvl3pPr>
              <a:defRPr sz="2800">
                <a:solidFill>
                  <a:schemeClr val="bg1"/>
                </a:solidFill>
                <a:latin typeface="+mn-lt"/>
              </a:defRPr>
            </a:lvl3pPr>
            <a:lvl4pPr>
              <a:defRPr sz="2800">
                <a:solidFill>
                  <a:schemeClr val="bg1"/>
                </a:solidFill>
                <a:latin typeface="+mn-lt"/>
              </a:defRPr>
            </a:lvl4pPr>
            <a:lvl5pPr>
              <a:defRPr sz="28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s-ES" smtClean="0">
                <a:sym typeface="Noto Sans"/>
              </a:rPr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9257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6096000"/>
            <a:ext cx="42005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oogle Shape;45;p27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217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CA34EC8-29A9-CFAD-152B-0936B02078BB}"/>
              </a:ext>
            </a:extLst>
          </p:cNvPr>
          <p:cNvSpPr/>
          <p:nvPr/>
        </p:nvSpPr>
        <p:spPr>
          <a:xfrm>
            <a:off x="-107950" y="5743575"/>
            <a:ext cx="12598400" cy="850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pic>
        <p:nvPicPr>
          <p:cNvPr id="6" name="Gráfico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5861050"/>
            <a:ext cx="56689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arcador de texto 5">
            <a:extLst>
              <a:ext uri="{FF2B5EF4-FFF2-40B4-BE49-F238E27FC236}">
                <a16:creationId xmlns:a16="http://schemas.microsoft.com/office/drawing/2014/main" id="{8EE09AE1-AFC1-BF4F-5838-4C9A579BBD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8820" y="2389389"/>
            <a:ext cx="10523070" cy="914400"/>
          </a:xfrm>
          <a:prstGeom prst="rect">
            <a:avLst/>
          </a:prstGeom>
        </p:spPr>
        <p:txBody>
          <a:bodyPr/>
          <a:lstStyle>
            <a:lvl1pPr>
              <a:defRPr lang="es-ES" sz="1200" b="0" i="0" u="none" strike="noStrike" cap="none" dirty="0" smtClean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defRPr>
            </a:lvl1pPr>
            <a:lvl2pPr>
              <a:defRPr lang="es-ES" sz="1200" b="0" i="0" u="none" strike="noStrike" cap="none" dirty="0" smtClean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defRPr>
            </a:lvl2pPr>
            <a:lvl3pPr>
              <a:defRPr lang="es-ES" sz="1200" b="0" i="0" u="none" strike="noStrike" cap="none" dirty="0" smtClean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defRPr>
            </a:lvl3pPr>
            <a:lvl4pPr>
              <a:defRPr lang="es-ES" sz="1200" b="0" i="0" u="none" strike="noStrike" cap="none" dirty="0" smtClean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defRPr>
            </a:lvl4pPr>
            <a:lvl5pPr>
              <a:defRPr lang="es-ES" sz="1200" b="0" i="0" u="none" strike="noStrike" cap="none" dirty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defRPr>
            </a:lvl5pPr>
          </a:lstStyle>
          <a:p>
            <a:pPr lvl="0"/>
            <a:r>
              <a:rPr lang="es-ES" smtClean="0">
                <a:sym typeface="Noto Sans"/>
              </a:rPr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3953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preserve="1" userDrawn="1">
  <p:cSld name="Solo el título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1;p18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88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E51CFE7-A116-4E46-607F-148E79BDDD21}"/>
              </a:ext>
            </a:extLst>
          </p:cNvPr>
          <p:cNvSpPr/>
          <p:nvPr/>
        </p:nvSpPr>
        <p:spPr>
          <a:xfrm>
            <a:off x="0" y="5743575"/>
            <a:ext cx="12455525" cy="850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6" name="Gráfico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5861050"/>
            <a:ext cx="56689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texto 5">
            <a:extLst>
              <a:ext uri="{FF2B5EF4-FFF2-40B4-BE49-F238E27FC236}">
                <a16:creationId xmlns:a16="http://schemas.microsoft.com/office/drawing/2014/main" id="{0BF0A224-9BAF-54D9-370A-A8D974D143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8820" y="2389389"/>
            <a:ext cx="10523070" cy="914400"/>
          </a:xfrm>
          <a:prstGeom prst="rect">
            <a:avLst/>
          </a:prstGeom>
        </p:spPr>
        <p:txBody>
          <a:bodyPr/>
          <a:lstStyle>
            <a:lvl1pPr>
              <a:defRPr lang="es-ES" sz="1200" b="0" i="0" u="none" strike="noStrike" cap="none" dirty="0" smtClean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defRPr>
            </a:lvl1pPr>
            <a:lvl2pPr>
              <a:defRPr lang="es-ES" sz="1200" b="0" i="0" u="none" strike="noStrike" cap="none" dirty="0" smtClean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defRPr>
            </a:lvl2pPr>
            <a:lvl3pPr>
              <a:defRPr lang="es-ES" sz="1200" b="0" i="0" u="none" strike="noStrike" cap="none" dirty="0" smtClean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defRPr>
            </a:lvl3pPr>
            <a:lvl4pPr>
              <a:defRPr lang="es-ES" sz="1200" b="0" i="0" u="none" strike="noStrike" cap="none" dirty="0" smtClean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defRPr>
            </a:lvl4pPr>
            <a:lvl5pPr>
              <a:defRPr lang="es-ES" sz="1200" b="0" i="0" u="none" strike="noStrike" cap="none" dirty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defRPr>
            </a:lvl5pPr>
          </a:lstStyle>
          <a:p>
            <a:pPr lvl="0"/>
            <a:r>
              <a:rPr lang="es-ES" smtClean="0">
                <a:sym typeface="Noto Sans"/>
              </a:rPr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52108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preserve="1" userDrawn="1">
  <p:cSld name="Título y texto vertical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3;p19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áfico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0" y="433388"/>
            <a:ext cx="47418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6FD4D974-3A43-CABB-508E-63D43AABB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045" y="433642"/>
            <a:ext cx="6097554" cy="420962"/>
          </a:xfrm>
          <a:prstGeom prst="rect">
            <a:avLst/>
          </a:prstGeom>
        </p:spPr>
        <p:txBody>
          <a:bodyPr/>
          <a:lstStyle>
            <a:lvl1pPr>
              <a:defRPr lang="es-ES" sz="2400" b="1" i="0" u="none" strike="noStrike" cap="none" dirty="0" smtClean="0">
                <a:solidFill>
                  <a:srgbClr val="691932"/>
                </a:solidFill>
                <a:latin typeface="Noto Sans"/>
                <a:ea typeface="Noto Sans"/>
                <a:cs typeface="Noto Sans"/>
                <a:sym typeface="Arial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pt-BR" dirty="0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EE342F44-74BF-31DB-F20B-A02650D53E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4363" y="1305341"/>
            <a:ext cx="6097587" cy="4014371"/>
          </a:xfrm>
          <a:prstGeom prst="rect">
            <a:avLst/>
          </a:prstGeom>
        </p:spPr>
        <p:txBody>
          <a:bodyPr/>
          <a:lstStyle>
            <a:lvl1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1pPr>
            <a:lvl2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2pPr>
            <a:lvl3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3pPr>
            <a:lvl4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4pPr>
            <a:lvl5pPr>
              <a:defRPr lang="es-ES" sz="1600" b="0" i="0" u="none" strike="noStrike" cap="none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5pPr>
          </a:lstStyle>
          <a:p>
            <a:pPr lvl="0"/>
            <a:r>
              <a:rPr lang="es-ES" smtClean="0">
                <a:sym typeface="Noto Sans"/>
              </a:rPr>
              <a:t>Editar el estilo de texto del patrón</a:t>
            </a:r>
          </a:p>
          <a:p>
            <a:pPr lvl="1"/>
            <a:r>
              <a:rPr lang="es-ES" smtClean="0">
                <a:sym typeface="Noto Sans"/>
              </a:rPr>
              <a:t>Segundo nivel</a:t>
            </a:r>
          </a:p>
          <a:p>
            <a:pPr lvl="2"/>
            <a:r>
              <a:rPr lang="es-ES" smtClean="0">
                <a:sym typeface="Noto Sans"/>
              </a:rPr>
              <a:t>Tercer nivel</a:t>
            </a:r>
          </a:p>
          <a:p>
            <a:pPr lvl="3"/>
            <a:r>
              <a:rPr lang="es-ES" smtClean="0">
                <a:sym typeface="Noto Sans"/>
              </a:rPr>
              <a:t>Cuarto nivel</a:t>
            </a:r>
          </a:p>
          <a:p>
            <a:pPr lvl="4"/>
            <a:r>
              <a:rPr lang="es-ES" smtClean="0">
                <a:sym typeface="Noto Sans"/>
              </a:rPr>
              <a:t>Quinto nivel</a:t>
            </a:r>
            <a:endParaRPr lang="es-MX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51960BD-381D-D103-73D0-CC6E57E43F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4363" y="874509"/>
            <a:ext cx="6097587" cy="400111"/>
          </a:xfrm>
          <a:prstGeom prst="rect">
            <a:avLst/>
          </a:prstGeom>
        </p:spPr>
        <p:txBody>
          <a:bodyPr/>
          <a:lstStyle>
            <a:lvl1pPr>
              <a:defRPr lang="es-ES" sz="2000" b="1" i="0" u="none" strike="noStrike" cap="none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13166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preserve="1" userDrawn="1">
  <p:cSld name="Título vertical y texto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5;p20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72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áfico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0" y="433388"/>
            <a:ext cx="47418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6">
            <a:extLst>
              <a:ext uri="{FF2B5EF4-FFF2-40B4-BE49-F238E27FC236}">
                <a16:creationId xmlns:a16="http://schemas.microsoft.com/office/drawing/2014/main" id="{C81E8897-1CA5-BED1-9493-7EA1FC864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045" y="433642"/>
            <a:ext cx="6097554" cy="420962"/>
          </a:xfrm>
          <a:prstGeom prst="rect">
            <a:avLst/>
          </a:prstGeom>
        </p:spPr>
        <p:txBody>
          <a:bodyPr/>
          <a:lstStyle>
            <a:lvl1pPr>
              <a:defRPr lang="es-ES" sz="2400" b="1" i="0" u="none" strike="noStrike" cap="none" dirty="0" smtClean="0">
                <a:solidFill>
                  <a:srgbClr val="1E5C51"/>
                </a:solidFill>
                <a:latin typeface="Noto Sans"/>
                <a:ea typeface="Noto Sans"/>
                <a:cs typeface="Noto Sans"/>
                <a:sym typeface="Arial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pt-BR" dirty="0"/>
          </a:p>
        </p:txBody>
      </p:sp>
      <p:sp>
        <p:nvSpPr>
          <p:cNvPr id="4" name="Marcador de texto 12">
            <a:extLst>
              <a:ext uri="{FF2B5EF4-FFF2-40B4-BE49-F238E27FC236}">
                <a16:creationId xmlns:a16="http://schemas.microsoft.com/office/drawing/2014/main" id="{F713295C-5EF7-9FCE-EAF7-EADF4B9F71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4363" y="1305341"/>
            <a:ext cx="6097587" cy="4014371"/>
          </a:xfrm>
          <a:prstGeom prst="rect">
            <a:avLst/>
          </a:prstGeom>
        </p:spPr>
        <p:txBody>
          <a:bodyPr/>
          <a:lstStyle>
            <a:lvl1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1pPr>
            <a:lvl2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2pPr>
            <a:lvl3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3pPr>
            <a:lvl4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4pPr>
            <a:lvl5pPr>
              <a:defRPr lang="es-ES" sz="1600" b="0" i="0" u="none" strike="noStrike" cap="none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5pPr>
          </a:lstStyle>
          <a:p>
            <a:pPr lvl="0"/>
            <a:r>
              <a:rPr lang="es-ES" smtClean="0">
                <a:sym typeface="Noto Sans"/>
              </a:rPr>
              <a:t>Editar el estilo de texto del patrón</a:t>
            </a:r>
          </a:p>
          <a:p>
            <a:pPr lvl="1"/>
            <a:r>
              <a:rPr lang="es-ES" smtClean="0">
                <a:sym typeface="Noto Sans"/>
              </a:rPr>
              <a:t>Segundo nivel</a:t>
            </a:r>
          </a:p>
          <a:p>
            <a:pPr lvl="2"/>
            <a:r>
              <a:rPr lang="es-ES" smtClean="0">
                <a:sym typeface="Noto Sans"/>
              </a:rPr>
              <a:t>Tercer nivel</a:t>
            </a:r>
          </a:p>
          <a:p>
            <a:pPr lvl="3"/>
            <a:r>
              <a:rPr lang="es-ES" smtClean="0">
                <a:sym typeface="Noto Sans"/>
              </a:rPr>
              <a:t>Cuarto nivel</a:t>
            </a:r>
          </a:p>
          <a:p>
            <a:pPr lvl="4"/>
            <a:r>
              <a:rPr lang="es-ES" smtClean="0">
                <a:sym typeface="Noto Sans"/>
              </a:rPr>
              <a:t>Quinto nivel</a:t>
            </a:r>
            <a:endParaRPr lang="es-MX" dirty="0"/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E34C8E09-D918-0219-9CEF-3EB622C40A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4363" y="874509"/>
            <a:ext cx="6097587" cy="400111"/>
          </a:xfrm>
          <a:prstGeom prst="rect">
            <a:avLst/>
          </a:prstGeom>
        </p:spPr>
        <p:txBody>
          <a:bodyPr/>
          <a:lstStyle>
            <a:lvl1pPr>
              <a:defRPr lang="es-ES" sz="2000" b="1" i="0" u="none" strike="noStrike" cap="none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47470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 preserve="1" userDrawn="1">
  <p:cSld name="Diseño personalizad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7;p21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72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áfico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0" y="433388"/>
            <a:ext cx="47418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arcador de texto 12">
            <a:extLst>
              <a:ext uri="{FF2B5EF4-FFF2-40B4-BE49-F238E27FC236}">
                <a16:creationId xmlns:a16="http://schemas.microsoft.com/office/drawing/2014/main" id="{E26AAD75-7F18-D35F-A665-FB87D9332C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7731" y="1079973"/>
            <a:ext cx="11316506" cy="1323439"/>
          </a:xfrm>
          <a:prstGeom prst="rect">
            <a:avLst/>
          </a:prstGeom>
        </p:spPr>
        <p:txBody>
          <a:bodyPr/>
          <a:lstStyle>
            <a:lvl1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1pPr>
            <a:lvl2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2pPr>
            <a:lvl3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3pPr>
            <a:lvl4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4pPr>
            <a:lvl5pPr>
              <a:defRPr lang="es-ES" sz="1600" b="0" i="0" u="none" strike="noStrike" cap="none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5pPr>
          </a:lstStyle>
          <a:p>
            <a:pPr lvl="0"/>
            <a:r>
              <a:rPr lang="es-ES" smtClean="0">
                <a:sym typeface="Noto Sans"/>
              </a:rPr>
              <a:t>Editar el estilo de texto del patrón</a:t>
            </a:r>
          </a:p>
          <a:p>
            <a:pPr lvl="1"/>
            <a:r>
              <a:rPr lang="es-ES" smtClean="0">
                <a:sym typeface="Noto Sans"/>
              </a:rPr>
              <a:t>Segundo nivel</a:t>
            </a:r>
          </a:p>
          <a:p>
            <a:pPr lvl="2"/>
            <a:r>
              <a:rPr lang="es-ES" smtClean="0">
                <a:sym typeface="Noto Sans"/>
              </a:rPr>
              <a:t>Tercer nivel</a:t>
            </a:r>
          </a:p>
        </p:txBody>
      </p:sp>
      <p:sp>
        <p:nvSpPr>
          <p:cNvPr id="6" name="Marcador de texto 9">
            <a:extLst>
              <a:ext uri="{FF2B5EF4-FFF2-40B4-BE49-F238E27FC236}">
                <a16:creationId xmlns:a16="http://schemas.microsoft.com/office/drawing/2014/main" id="{E1FCF8FE-2179-4447-A350-16FE976479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7730" y="502944"/>
            <a:ext cx="6097587" cy="400111"/>
          </a:xfrm>
          <a:prstGeom prst="rect">
            <a:avLst/>
          </a:prstGeom>
        </p:spPr>
        <p:txBody>
          <a:bodyPr/>
          <a:lstStyle>
            <a:lvl1pPr>
              <a:defRPr lang="es-ES" sz="2000" b="1" i="0" u="none" strike="noStrike" cap="none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30BFED36-D701-0969-2595-DF3A17B9509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508125" y="2522538"/>
            <a:ext cx="6238875" cy="3025775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158560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preserve="1">
  <p:cSld name="Contenido con título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31;p23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261850" cy="690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Google Shape;35;p23"/>
          <p:cNvCxnSpPr>
            <a:cxnSpLocks noChangeShapeType="1"/>
          </p:cNvCxnSpPr>
          <p:nvPr/>
        </p:nvCxnSpPr>
        <p:spPr bwMode="auto">
          <a:xfrm>
            <a:off x="6181725" y="2932113"/>
            <a:ext cx="6210300" cy="0"/>
          </a:xfrm>
          <a:prstGeom prst="straightConnector1">
            <a:avLst/>
          </a:prstGeom>
          <a:noFill/>
          <a:ln w="38100">
            <a:solidFill>
              <a:srgbClr val="B7903D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Gráfico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0" y="433388"/>
            <a:ext cx="47418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Google Shape;34;p23"/>
          <p:cNvSpPr txBox="1">
            <a:spLocks noGrp="1"/>
          </p:cNvSpPr>
          <p:nvPr>
            <p:ph type="title"/>
          </p:nvPr>
        </p:nvSpPr>
        <p:spPr>
          <a:xfrm>
            <a:off x="6072782" y="1405998"/>
            <a:ext cx="6116751" cy="144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691D33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s-ES" smtClean="0"/>
              <a:t>Haga clic para modificar el estilo de título del patrón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384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preserve="1" userDrawn="1">
  <p:cSld name="Imagen con títul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37;p24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5175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áfico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500063"/>
            <a:ext cx="722788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34;p23">
            <a:extLst>
              <a:ext uri="{FF2B5EF4-FFF2-40B4-BE49-F238E27FC236}">
                <a16:creationId xmlns:a16="http://schemas.microsoft.com/office/drawing/2014/main" id="{207D4C60-9623-2B12-37D3-10A1ED4CB1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72782" y="2172117"/>
            <a:ext cx="6116751" cy="144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691D33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s-ES" smtClean="0"/>
              <a:t>Haga clic para modificar el estilo de título del patrón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431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 preserve="1" userDrawn="1">
  <p:cSld name="1_Diseño personalizad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41;p25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" y="0"/>
            <a:ext cx="12349163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áfico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0" y="433388"/>
            <a:ext cx="47418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Google Shape;34;p23">
            <a:extLst>
              <a:ext uri="{FF2B5EF4-FFF2-40B4-BE49-F238E27FC236}">
                <a16:creationId xmlns:a16="http://schemas.microsoft.com/office/drawing/2014/main" id="{ADBF921E-1090-1E06-D602-C8ADA31EDF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1849" y="444841"/>
            <a:ext cx="3657599" cy="171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000" b="1" i="0" u="none" strike="noStrike" cap="none">
                <a:solidFill>
                  <a:srgbClr val="691D33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s-ES" smtClean="0"/>
              <a:t>Haga clic para modificar el estilo de título del patrón</a:t>
            </a:r>
            <a:endParaRPr dirty="0"/>
          </a:p>
        </p:txBody>
      </p:sp>
      <p:sp>
        <p:nvSpPr>
          <p:cNvPr id="4" name="Marcador de texto 12">
            <a:extLst>
              <a:ext uri="{FF2B5EF4-FFF2-40B4-BE49-F238E27FC236}">
                <a16:creationId xmlns:a16="http://schemas.microsoft.com/office/drawing/2014/main" id="{E85E161D-07D3-95C3-EA6C-E8C209F6F2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1455" y="2738725"/>
            <a:ext cx="7265422" cy="4014371"/>
          </a:xfrm>
          <a:prstGeom prst="rect">
            <a:avLst/>
          </a:prstGeom>
        </p:spPr>
        <p:txBody>
          <a:bodyPr/>
          <a:lstStyle>
            <a:lvl1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1pPr>
            <a:lvl2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2pPr>
            <a:lvl3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3pPr>
            <a:lvl4pPr>
              <a:defRPr lang="es-ES" sz="1600" b="0" i="0" u="none" strike="noStrike" cap="none" dirty="0" smtClean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4pPr>
            <a:lvl5pPr>
              <a:defRPr lang="es-ES" sz="1600" b="0" i="0" u="none" strike="noStrike" cap="none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Arial"/>
              </a:defRPr>
            </a:lvl5pPr>
          </a:lstStyle>
          <a:p>
            <a:pPr lvl="0"/>
            <a:r>
              <a:rPr lang="es-ES" smtClean="0">
                <a:sym typeface="Noto Sans"/>
              </a:rPr>
              <a:t>Editar el estilo de texto del patrón</a:t>
            </a:r>
          </a:p>
          <a:p>
            <a:pPr lvl="1"/>
            <a:r>
              <a:rPr lang="es-ES" smtClean="0">
                <a:sym typeface="Noto Sans"/>
              </a:rPr>
              <a:t>Segundo nivel</a:t>
            </a:r>
          </a:p>
          <a:p>
            <a:pPr lvl="2"/>
            <a:r>
              <a:rPr lang="es-ES" smtClean="0">
                <a:sym typeface="Noto Sans"/>
              </a:rPr>
              <a:t>Tercer nivel</a:t>
            </a:r>
          </a:p>
          <a:p>
            <a:pPr lvl="3"/>
            <a:r>
              <a:rPr lang="es-ES" smtClean="0">
                <a:sym typeface="Noto Sans"/>
              </a:rPr>
              <a:t>Cuarto nivel</a:t>
            </a:r>
          </a:p>
          <a:p>
            <a:pPr lvl="4"/>
            <a:r>
              <a:rPr lang="es-ES" smtClean="0">
                <a:sym typeface="Noto Sans"/>
              </a:rPr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59662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eño personalizado" preserve="1" userDrawn="1">
  <p:cSld name="2_Diseño personalizado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43;p26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0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áfico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0" y="433388"/>
            <a:ext cx="47418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contenido 8">
            <a:extLst>
              <a:ext uri="{FF2B5EF4-FFF2-40B4-BE49-F238E27FC236}">
                <a16:creationId xmlns:a16="http://schemas.microsoft.com/office/drawing/2014/main" id="{230FBF17-9A9D-DD17-7CCE-B4C11E1A68A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46742" y="1405998"/>
            <a:ext cx="7150135" cy="5007161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Google Shape;34;p23">
            <a:extLst>
              <a:ext uri="{FF2B5EF4-FFF2-40B4-BE49-F238E27FC236}">
                <a16:creationId xmlns:a16="http://schemas.microsoft.com/office/drawing/2014/main" id="{1DEA13A5-95C5-CDD7-402E-1CBA58D713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5123" y="444841"/>
            <a:ext cx="3534325" cy="171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000" b="1" i="0" u="none" strike="noStrike" cap="none">
                <a:solidFill>
                  <a:srgbClr val="691D33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s-ES" smtClean="0"/>
              <a:t>Haga clic para modificar el estilo de título del patrón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3230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eño personalizado" preserve="1" userDrawn="1">
  <p:cSld name="3_Diseño personalizado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45;p27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217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B6A5CB5-A719-C9CB-857F-97BCB868E6A0}"/>
              </a:ext>
            </a:extLst>
          </p:cNvPr>
          <p:cNvSpPr/>
          <p:nvPr/>
        </p:nvSpPr>
        <p:spPr>
          <a:xfrm>
            <a:off x="-80963" y="5743575"/>
            <a:ext cx="12598401" cy="850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pic>
        <p:nvPicPr>
          <p:cNvPr id="6" name="Gráfico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5861050"/>
            <a:ext cx="56689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52;p1">
            <a:extLst>
              <a:ext uri="{FF2B5EF4-FFF2-40B4-BE49-F238E27FC236}">
                <a16:creationId xmlns:a16="http://schemas.microsoft.com/office/drawing/2014/main" id="{2E2A7734-6CF3-3DF7-4E5F-240C579F4C8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14574" y="2524466"/>
            <a:ext cx="7562851" cy="104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ctr">
              <a:defRPr sz="4400" b="1" i="0" u="none" strike="noStrike" cap="none" dirty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defRPr>
            </a:lvl1pPr>
          </a:lstStyle>
          <a:p>
            <a:pPr lvl="0"/>
            <a:r>
              <a:rPr lang="es-ES" smtClean="0">
                <a:sym typeface="Arial"/>
              </a:rPr>
              <a:t>Haga clic para modificar el estilo de título del patrón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38942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eño personalizado" preserve="1" userDrawn="1">
  <p:cSld name="4_Diseño personalizado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47;p28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88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F6F584A-8940-24A6-9FCE-A6EBC40A4CA3}"/>
              </a:ext>
            </a:extLst>
          </p:cNvPr>
          <p:cNvSpPr/>
          <p:nvPr/>
        </p:nvSpPr>
        <p:spPr>
          <a:xfrm>
            <a:off x="-80963" y="5743575"/>
            <a:ext cx="12598401" cy="850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6" name="Gráfico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5861050"/>
            <a:ext cx="56689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52;p1">
            <a:extLst>
              <a:ext uri="{FF2B5EF4-FFF2-40B4-BE49-F238E27FC236}">
                <a16:creationId xmlns:a16="http://schemas.microsoft.com/office/drawing/2014/main" id="{F9C3B7FA-48E5-37EB-9E3F-B858DFCA86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14574" y="2524466"/>
            <a:ext cx="7562851" cy="104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ctr">
              <a:defRPr sz="4400" b="1" i="0" u="none" strike="noStrike" cap="none" dirty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defRPr>
            </a:lvl1pPr>
          </a:lstStyle>
          <a:p>
            <a:pPr lvl="0"/>
            <a:r>
              <a:rPr lang="es-ES" smtClean="0">
                <a:sym typeface="Arial"/>
              </a:rPr>
              <a:t>Haga clic para modificar el estilo de título del patrón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797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m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mp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40.png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tmp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9.jpeg"/><Relationship Id="rId7" Type="http://schemas.openxmlformats.org/officeDocument/2006/relationships/image" Target="../media/image47.png"/><Relationship Id="rId2" Type="http://schemas.openxmlformats.org/officeDocument/2006/relationships/image" Target="../media/image48.tmp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emf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mp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pedro.robles@senasica.gob.mx" TargetMode="External"/><Relationship Id="rId2" Type="http://schemas.openxmlformats.org/officeDocument/2006/relationships/hyperlink" Target="mailto:tratamientofito.dgsv@senasica.gob.mx" TargetMode="External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angelica.julio.i@senasica.gob.mx" TargetMode="External"/><Relationship Id="rId4" Type="http://schemas.openxmlformats.org/officeDocument/2006/relationships/hyperlink" Target="mailto:noe.hilario@senasica.gob.m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2"/>
          <p:cNvSpPr>
            <a:spLocks noGrp="1"/>
          </p:cNvSpPr>
          <p:nvPr>
            <p:ph type="ctrTitle"/>
          </p:nvPr>
        </p:nvSpPr>
        <p:spPr bwMode="auto">
          <a:xfrm>
            <a:off x="2008188" y="1600200"/>
            <a:ext cx="8086725" cy="13604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r>
              <a:rPr lang="es-ES" altLang="es-MX" sz="2800" dirty="0">
                <a:sym typeface="Arial" panose="020B0604020202020204" pitchFamily="34" charset="0"/>
              </a:rPr>
              <a:t>“SISTEMA GESTOR DE UNIDADES DE </a:t>
            </a:r>
            <a:r>
              <a:rPr lang="es-ES" altLang="es-MX" sz="2800" dirty="0" smtClean="0">
                <a:sym typeface="Arial" panose="020B0604020202020204" pitchFamily="34" charset="0"/>
              </a:rPr>
              <a:t>VERIFICACIÓN </a:t>
            </a:r>
            <a:r>
              <a:rPr lang="es-ES" altLang="es-MX" sz="2800" dirty="0">
                <a:sym typeface="Arial" panose="020B0604020202020204" pitchFamily="34" charset="0"/>
              </a:rPr>
              <a:t>FITOSANITARIA” (SGUVF).</a:t>
            </a:r>
            <a:endParaRPr lang="es-MX" altLang="es-MX" sz="2800" dirty="0" smtClean="0">
              <a:sym typeface="Arial" panose="020B0604020202020204" pitchFamily="34" charset="0"/>
            </a:endParaRPr>
          </a:p>
        </p:txBody>
      </p:sp>
      <p:sp>
        <p:nvSpPr>
          <p:cNvPr id="14339" name="Marcador de texto 3"/>
          <p:cNvSpPr>
            <a:spLocks noGrp="1"/>
          </p:cNvSpPr>
          <p:nvPr>
            <p:ph type="body" sz="quarter" idx="11"/>
          </p:nvPr>
        </p:nvSpPr>
        <p:spPr bwMode="auto">
          <a:xfrm>
            <a:off x="2314575" y="2960688"/>
            <a:ext cx="7562850" cy="46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MX" altLang="es-MX" smtClean="0"/>
              <a:t>Octubre </a:t>
            </a:r>
            <a:r>
              <a:rPr lang="es-MX" altLang="es-MX" dirty="0" smtClean="0"/>
              <a:t>de 2025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307340" y="492035"/>
            <a:ext cx="9022806" cy="104417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s-ES" sz="2400" b="1" i="0" u="none" strike="noStrike" kern="1200" cap="none" dirty="0" smtClean="0">
                <a:solidFill>
                  <a:srgbClr val="1E5C51"/>
                </a:solidFill>
                <a:latin typeface="Noto Sans"/>
                <a:ea typeface="Noto Sans"/>
                <a:cs typeface="Noto Sans"/>
                <a:sym typeface="Arial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/>
              </a:defRPr>
            </a:lvl9pPr>
          </a:lstStyle>
          <a:p>
            <a:r>
              <a:rPr lang="es-MX" sz="1600" dirty="0" smtClean="0">
                <a:ea typeface="Nirmala UI Semilight" panose="020B0402040204020203" pitchFamily="34" charset="0"/>
                <a:cs typeface="Nirmala UI Semilight" panose="020B0402040204020203" pitchFamily="34" charset="0"/>
              </a:rPr>
              <a:t>ANTECEDENTES DEL SGUVF.</a:t>
            </a:r>
            <a:endParaRPr lang="es-MX" sz="1600" dirty="0">
              <a:ea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9" name="Marcador de texto 1">
            <a:extLst>
              <a:ext uri="{FF2B5EF4-FFF2-40B4-BE49-F238E27FC236}">
                <a16:creationId xmlns:a16="http://schemas.microsoft.com/office/drawing/2014/main" id="{96ECE17A-4C8F-15DB-D2AE-2DCB004B390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16509" y="862820"/>
            <a:ext cx="6399574" cy="19140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1600" dirty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Como parte del desarrollo de sistemas informáticos </a:t>
            </a:r>
            <a:r>
              <a:rPr lang="es-MX" sz="1600" b="1" dirty="0" smtClean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para  </a:t>
            </a:r>
            <a:r>
              <a:rPr lang="es-MX" sz="1600" b="1" dirty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la  supervisión  y  seguimiento  de  las actividades</a:t>
            </a:r>
            <a:r>
              <a:rPr lang="es-MX" sz="1600" dirty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  que  realizan  </a:t>
            </a:r>
            <a:r>
              <a:rPr lang="es-MX" sz="1600" dirty="0" smtClean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los Evaluadores de la Conformidad (EC) en </a:t>
            </a:r>
            <a:r>
              <a:rPr lang="es-MX" sz="1600" dirty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materia de sanidad vegetal</a:t>
            </a:r>
            <a:r>
              <a:rPr lang="es-MX" sz="1600" dirty="0" smtClean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, la </a:t>
            </a:r>
            <a:r>
              <a:rPr lang="es-MX" sz="1600" dirty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Dirección General </a:t>
            </a:r>
            <a:r>
              <a:rPr lang="es-MX" sz="1600" dirty="0" smtClean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implementó </a:t>
            </a:r>
            <a:r>
              <a:rPr lang="es-MX" sz="1600" dirty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la aplicación móvil denominada "Sistema Gestor de Unidades de Verificación  Fitosanitaria"   (</a:t>
            </a:r>
            <a:r>
              <a:rPr lang="es-MX" sz="1600" dirty="0" smtClean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SGUVF).</a:t>
            </a:r>
            <a:endParaRPr lang="es-MX" sz="1600" dirty="0">
              <a:latin typeface="Nirmala UI Semilight" panose="020B0402040204020203" pitchFamily="34" charset="0"/>
              <a:ea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cxnSp>
        <p:nvCxnSpPr>
          <p:cNvPr id="10" name="Conector angular 15">
            <a:extLst>
              <a:ext uri="{FF2B5EF4-FFF2-40B4-BE49-F238E27FC236}">
                <a16:creationId xmlns:a16="http://schemas.microsoft.com/office/drawing/2014/main" id="{F9EB023A-5D71-2D96-8086-86AFA8FC69DF}"/>
              </a:ext>
            </a:extLst>
          </p:cNvPr>
          <p:cNvCxnSpPr/>
          <p:nvPr/>
        </p:nvCxnSpPr>
        <p:spPr>
          <a:xfrm>
            <a:off x="1923994" y="2442716"/>
            <a:ext cx="1917669" cy="603744"/>
          </a:xfrm>
          <a:prstGeom prst="bentConnector2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arcador de texto 3">
            <a:extLst>
              <a:ext uri="{FF2B5EF4-FFF2-40B4-BE49-F238E27FC236}">
                <a16:creationId xmlns:a16="http://schemas.microsoft.com/office/drawing/2014/main" id="{13B3216E-90A5-FD60-64B4-78A1A420D02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51583" y="3064347"/>
            <a:ext cx="5529427" cy="1475846"/>
          </a:xfrm>
          <a:prstGeom prst="rect">
            <a:avLst/>
          </a:prstGeom>
          <a:solidFill>
            <a:srgbClr val="D4C19C"/>
          </a:solidFill>
        </p:spPr>
        <p:txBody>
          <a:bodyPr>
            <a:noAutofit/>
          </a:bodyPr>
          <a:lstStyle/>
          <a:p>
            <a:r>
              <a:rPr lang="es-MX" sz="1600" dirty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A partir del 16  de junio del año 2017.</a:t>
            </a:r>
          </a:p>
          <a:p>
            <a:r>
              <a:rPr lang="es-MX" sz="1600" dirty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(oficio 04386/2017, Aviso Nº 030)</a:t>
            </a:r>
          </a:p>
        </p:txBody>
      </p:sp>
      <p:cxnSp>
        <p:nvCxnSpPr>
          <p:cNvPr id="15" name="Conector angular 20">
            <a:extLst>
              <a:ext uri="{FF2B5EF4-FFF2-40B4-BE49-F238E27FC236}">
                <a16:creationId xmlns:a16="http://schemas.microsoft.com/office/drawing/2014/main" id="{1C856D4E-BCEF-9DBA-BAF8-1DCA098C1A10}"/>
              </a:ext>
            </a:extLst>
          </p:cNvPr>
          <p:cNvCxnSpPr/>
          <p:nvPr/>
        </p:nvCxnSpPr>
        <p:spPr>
          <a:xfrm rot="16200000" flipH="1">
            <a:off x="3489213" y="4783417"/>
            <a:ext cx="775843" cy="396372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B035C2DE-F1D0-A934-7107-BB907B3144C1}"/>
              </a:ext>
            </a:extLst>
          </p:cNvPr>
          <p:cNvSpPr/>
          <p:nvPr/>
        </p:nvSpPr>
        <p:spPr>
          <a:xfrm>
            <a:off x="3339524" y="5586169"/>
            <a:ext cx="48071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Los  </a:t>
            </a:r>
            <a:r>
              <a:rPr lang="es-MX" sz="1600" b="1" dirty="0" smtClean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EC </a:t>
            </a:r>
            <a:r>
              <a:rPr lang="es-MX" sz="1600" b="1" dirty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deben registrar en el sistema antes referido </a:t>
            </a:r>
            <a:r>
              <a:rPr lang="es-MX" sz="1600" b="1" dirty="0" smtClean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todas las </a:t>
            </a:r>
            <a:r>
              <a:rPr lang="es-MX" sz="1600" b="1" dirty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actividades de verificación y certificación de mercancías, </a:t>
            </a:r>
            <a:r>
              <a:rPr lang="es-MX" sz="1600" b="1" dirty="0">
                <a:solidFill>
                  <a:srgbClr val="00B050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tratamientos</a:t>
            </a:r>
            <a:r>
              <a:rPr lang="es-MX" sz="1600" b="1" dirty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 y establecimientos  regulados.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998752E-CA0A-DE60-8794-F6E07F8CDE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76" t="25267" r="35309" b="8305"/>
          <a:stretch/>
        </p:blipFill>
        <p:spPr>
          <a:xfrm>
            <a:off x="8146656" y="1167123"/>
            <a:ext cx="3825589" cy="490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36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4A4F7982-DDE1-610D-E01B-BAE13C8A5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92" y="453547"/>
            <a:ext cx="6097554" cy="573362"/>
          </a:xfrm>
        </p:spPr>
        <p:txBody>
          <a:bodyPr/>
          <a:lstStyle/>
          <a:p>
            <a:r>
              <a:rPr lang="es-MX" sz="1600" dirty="0" smtClean="0"/>
              <a:t>OBJETIVOS Y </a:t>
            </a:r>
            <a:r>
              <a:rPr lang="es-MX" sz="1600" dirty="0" smtClean="0"/>
              <a:t>APLICACIÓN PARA TRATAMIENTOS FITOSANITARIOS</a:t>
            </a:r>
            <a:endParaRPr lang="es-MX" sz="1600" dirty="0"/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2FE73DEE-3B07-19CF-958B-A14D113A66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0746" y="1502297"/>
            <a:ext cx="6097587" cy="1077374"/>
          </a:xfrm>
          <a:prstGeom prst="rect">
            <a:avLst/>
          </a:prstGeom>
        </p:spPr>
        <p:txBody>
          <a:bodyPr/>
          <a:lstStyle/>
          <a:p>
            <a:r>
              <a:rPr lang="es-MX" sz="1600" dirty="0" smtClean="0">
                <a:latin typeface="Noto Sans"/>
              </a:rPr>
              <a:t>Supervisar </a:t>
            </a:r>
            <a:r>
              <a:rPr lang="es-MX" sz="1600" dirty="0">
                <a:latin typeface="Noto Sans"/>
              </a:rPr>
              <a:t>en tiempo real las actividades de verificación que </a:t>
            </a:r>
            <a:r>
              <a:rPr lang="es-MX" sz="1600" dirty="0" smtClean="0">
                <a:latin typeface="Noto Sans"/>
              </a:rPr>
              <a:t>realizan los Terceros Especialistas Fitosanitarios en la Evaluación de la Conformidad de los Tratamientos Fitosanitarios y de Cumplimiento de Norma</a:t>
            </a:r>
            <a:endParaRPr lang="es-MX" sz="1600" dirty="0">
              <a:latin typeface="Noto Sans"/>
            </a:endParaRPr>
          </a:p>
        </p:txBody>
      </p:sp>
      <p:sp>
        <p:nvSpPr>
          <p:cNvPr id="7" name="Marcador de texto 3">
            <a:extLst>
              <a:ext uri="{FF2B5EF4-FFF2-40B4-BE49-F238E27FC236}">
                <a16:creationId xmlns:a16="http://schemas.microsoft.com/office/drawing/2014/main" id="{B5991BC3-FF8D-A03C-66E7-0C45227C9D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9379" y="3149726"/>
            <a:ext cx="5760322" cy="40011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sz="1600" dirty="0" smtClean="0">
                <a:latin typeface="Noto Sans"/>
              </a:rPr>
              <a:t>Campo de aplicación</a:t>
            </a:r>
            <a:endParaRPr lang="es-MX" sz="1600" dirty="0">
              <a:latin typeface="Noto San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91D154A-857A-225F-D273-845D1CFC9A72}"/>
              </a:ext>
            </a:extLst>
          </p:cNvPr>
          <p:cNvSpPr/>
          <p:nvPr/>
        </p:nvSpPr>
        <p:spPr>
          <a:xfrm>
            <a:off x="592333" y="3711415"/>
            <a:ext cx="6096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latin typeface="Noto Sans"/>
                <a:cs typeface="Arial" pitchFamily="34" charset="0"/>
              </a:rPr>
              <a:t>Establecimientos regulados establecidos en el Reglamento de la LFSV (Empacadoras, Centros de Acopio, despepitadoras, industrializadoras, etc.).Centros de Distribución.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 smtClean="0">
                <a:latin typeface="Noto Sans"/>
                <a:cs typeface="Arial" pitchFamily="34" charset="0"/>
              </a:rPr>
              <a:t>Movilización mercancía regulada.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1D5D4F"/>
                </a:solidFill>
                <a:latin typeface="Noto Sans"/>
                <a:cs typeface="Arial" pitchFamily="34" charset="0"/>
              </a:rPr>
              <a:t>Tratamientos fitosanitarios.</a:t>
            </a:r>
            <a:endParaRPr lang="es-MX" b="1" dirty="0">
              <a:solidFill>
                <a:srgbClr val="1D5D4F"/>
              </a:solidFill>
              <a:latin typeface="Noto Sans"/>
              <a:cs typeface="Arial" pitchFamily="34" charset="0"/>
            </a:endParaRPr>
          </a:p>
          <a:p>
            <a:pPr algn="just"/>
            <a:endParaRPr lang="es-MX" sz="1600" dirty="0">
              <a:latin typeface="Noto Sans"/>
              <a:cs typeface="Arial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380" y="1026909"/>
            <a:ext cx="2552587" cy="5474717"/>
          </a:xfrm>
          <a:prstGeom prst="rect">
            <a:avLst/>
          </a:prstGeom>
        </p:spPr>
      </p:pic>
      <p:sp>
        <p:nvSpPr>
          <p:cNvPr id="12" name="Marcador de texto 3">
            <a:extLst>
              <a:ext uri="{FF2B5EF4-FFF2-40B4-BE49-F238E27FC236}">
                <a16:creationId xmlns:a16="http://schemas.microsoft.com/office/drawing/2014/main" id="{B5991BC3-FF8D-A03C-66E7-0C45227C9D01}"/>
              </a:ext>
            </a:extLst>
          </p:cNvPr>
          <p:cNvSpPr txBox="1">
            <a:spLocks/>
          </p:cNvSpPr>
          <p:nvPr/>
        </p:nvSpPr>
        <p:spPr>
          <a:xfrm>
            <a:off x="766763" y="1026909"/>
            <a:ext cx="6097587" cy="400111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s-ES" sz="2000" b="1" i="0" u="none" strike="noStrike" kern="1200" cap="none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Arial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1600" dirty="0" smtClean="0"/>
              <a:t>Objetivos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295700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4A4F7982-DDE1-610D-E01B-BAE13C8A5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92" y="453547"/>
            <a:ext cx="6097554" cy="420962"/>
          </a:xfrm>
        </p:spPr>
        <p:txBody>
          <a:bodyPr/>
          <a:lstStyle/>
          <a:p>
            <a:r>
              <a:rPr lang="es-ES" sz="1600" dirty="0" smtClean="0"/>
              <a:t>OBJETIVOS DEL SGUVF EN TRATAMIENTOS FITOSANITARIOS</a:t>
            </a:r>
            <a:endParaRPr lang="es-MX" sz="1600" dirty="0"/>
          </a:p>
        </p:txBody>
      </p:sp>
      <p:sp>
        <p:nvSpPr>
          <p:cNvPr id="2" name="Rectángulo 1"/>
          <p:cNvSpPr/>
          <p:nvPr/>
        </p:nvSpPr>
        <p:spPr>
          <a:xfrm>
            <a:off x="335246" y="1320832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>
                <a:latin typeface="Noto Sans"/>
                <a:cs typeface="Arial" pitchFamily="34" charset="0"/>
              </a:rPr>
              <a:t>Verificar si se realizó el tratamiento fitosanitario con base a la información proporcionada por las EPSTF.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>
                <a:latin typeface="Noto Sans"/>
                <a:cs typeface="Arial" pitchFamily="34" charset="0"/>
              </a:rPr>
              <a:t>Supervisar las evaluaciones con fines de certificación.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>
                <a:latin typeface="Noto Sans"/>
                <a:cs typeface="Arial" pitchFamily="34" charset="0"/>
              </a:rPr>
              <a:t>En caso de controversias entre la información proporcionada por la UI y EPSTF, se revisa la información del SGUVF.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 smtClean="0">
                <a:latin typeface="Noto Sans"/>
                <a:cs typeface="Arial" pitchFamily="34" charset="0"/>
              </a:rPr>
              <a:t>Se compara la información del SGUVF con la información </a:t>
            </a:r>
            <a:r>
              <a:rPr lang="es-MX" smtClean="0">
                <a:latin typeface="Noto Sans"/>
                <a:cs typeface="Arial" pitchFamily="34" charset="0"/>
              </a:rPr>
              <a:t>proporcionada por las EPSTF.</a:t>
            </a:r>
            <a:endParaRPr lang="es-MX" dirty="0" smtClean="0">
              <a:latin typeface="Noto Sans"/>
              <a:cs typeface="Arial" pitchFamily="34" charset="0"/>
            </a:endParaRPr>
          </a:p>
        </p:txBody>
      </p:sp>
      <p:pic>
        <p:nvPicPr>
          <p:cNvPr id="3" name="Imagen 2" descr="Recorte de pantall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343" y="967508"/>
            <a:ext cx="4054973" cy="410144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98465" y="4263906"/>
            <a:ext cx="2719587" cy="203425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64041" y="4248823"/>
            <a:ext cx="2719588" cy="2034252"/>
          </a:xfrm>
          <a:prstGeom prst="rect">
            <a:avLst/>
          </a:prstGeom>
        </p:spPr>
      </p:pic>
      <p:pic>
        <p:nvPicPr>
          <p:cNvPr id="1026" name="Picture 2" descr="4.500+ Lupa Silueta Fotografías de stock, fotos e imágenes libres de  derechos - iStock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2876" y1="76634" x2="22876" y2="76634"/>
                        <a14:foregroundMark x1="64216" y1="22222" x2="64216" y2="2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423" y="4397222"/>
            <a:ext cx="1616716" cy="161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26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4A4F7982-DDE1-610D-E01B-BAE13C8A5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92" y="453547"/>
            <a:ext cx="6097554" cy="420962"/>
          </a:xfrm>
        </p:spPr>
        <p:txBody>
          <a:bodyPr/>
          <a:lstStyle/>
          <a:p>
            <a:r>
              <a:rPr lang="es-MX" sz="1600" dirty="0" smtClean="0"/>
              <a:t>PROCEDIMIENTO PARA EL REGISTRO</a:t>
            </a:r>
            <a:endParaRPr lang="es-MX" sz="1600" dirty="0"/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id="{E22D5BB6-4B96-3414-14DE-01DEB6CA7884}"/>
              </a:ext>
            </a:extLst>
          </p:cNvPr>
          <p:cNvSpPr txBox="1">
            <a:spLocks/>
          </p:cNvSpPr>
          <p:nvPr/>
        </p:nvSpPr>
        <p:spPr>
          <a:xfrm>
            <a:off x="723472" y="1377406"/>
            <a:ext cx="2712813" cy="581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baseline="0">
                <a:solidFill>
                  <a:srgbClr val="691C3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>
                <a:latin typeface="Arial Black" panose="020B0A04020102020204" pitchFamily="34" charset="0"/>
              </a:rPr>
              <a:t>1.Inicio de sesión.</a:t>
            </a:r>
            <a:endParaRPr lang="es-MX" dirty="0">
              <a:latin typeface="Arial Black" panose="020B0A0402010202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26E1B30-3195-37CD-773A-CB05E87C7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8738" y="3578785"/>
            <a:ext cx="837337" cy="597460"/>
          </a:xfrm>
          <a:prstGeom prst="rect">
            <a:avLst/>
          </a:prstGeom>
        </p:spPr>
      </p:pic>
      <p:sp>
        <p:nvSpPr>
          <p:cNvPr id="14" name="Marcador de texto 3">
            <a:extLst>
              <a:ext uri="{FF2B5EF4-FFF2-40B4-BE49-F238E27FC236}">
                <a16:creationId xmlns:a16="http://schemas.microsoft.com/office/drawing/2014/main" id="{29641B4B-E35A-814C-9BB6-80AA7AA43832}"/>
              </a:ext>
            </a:extLst>
          </p:cNvPr>
          <p:cNvSpPr txBox="1">
            <a:spLocks/>
          </p:cNvSpPr>
          <p:nvPr/>
        </p:nvSpPr>
        <p:spPr>
          <a:xfrm>
            <a:off x="6231643" y="1377405"/>
            <a:ext cx="3383372" cy="581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baseline="0">
                <a:solidFill>
                  <a:srgbClr val="691C3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>
                <a:latin typeface="Arial Black" panose="020B0A04020102020204" pitchFamily="34" charset="0"/>
              </a:rPr>
              <a:t>2.Registro de datos.</a:t>
            </a:r>
            <a:endParaRPr lang="es-MX" dirty="0">
              <a:latin typeface="Arial Black" panose="020B0A04020102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C6423EA-3CB9-9892-8312-156622A01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7672" y="3754423"/>
            <a:ext cx="900818" cy="59746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624" y="1814524"/>
            <a:ext cx="2094770" cy="465504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86" y="1814524"/>
            <a:ext cx="2094769" cy="465504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5" r="1377" b="19359"/>
          <a:stretch/>
        </p:blipFill>
        <p:spPr>
          <a:xfrm>
            <a:off x="7923329" y="1897577"/>
            <a:ext cx="2750533" cy="480216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5"/>
          <a:stretch/>
        </p:blipFill>
        <p:spPr>
          <a:xfrm>
            <a:off x="5489009" y="1897577"/>
            <a:ext cx="2411385" cy="480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78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3">
            <a:extLst>
              <a:ext uri="{FF2B5EF4-FFF2-40B4-BE49-F238E27FC236}">
                <a16:creationId xmlns:a16="http://schemas.microsoft.com/office/drawing/2014/main" id="{85D5C025-FD2E-A2F9-56D9-473EE42F075A}"/>
              </a:ext>
            </a:extLst>
          </p:cNvPr>
          <p:cNvSpPr txBox="1">
            <a:spLocks/>
          </p:cNvSpPr>
          <p:nvPr/>
        </p:nvSpPr>
        <p:spPr>
          <a:xfrm>
            <a:off x="469329" y="1194620"/>
            <a:ext cx="3914596" cy="581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baseline="0">
                <a:solidFill>
                  <a:srgbClr val="691C3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>
                <a:latin typeface="Arial Black" panose="020B0A04020102020204" pitchFamily="34" charset="0"/>
              </a:rPr>
              <a:t>3.Registro de mercancías</a:t>
            </a:r>
            <a:endParaRPr lang="es-MX" dirty="0">
              <a:latin typeface="Arial Black" panose="020B0A04020102020204" pitchFamily="34" charset="0"/>
            </a:endParaRPr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E865E2CB-B0AF-8AA3-5AD4-9CA813F5EF28}"/>
              </a:ext>
            </a:extLst>
          </p:cNvPr>
          <p:cNvSpPr txBox="1">
            <a:spLocks/>
          </p:cNvSpPr>
          <p:nvPr/>
        </p:nvSpPr>
        <p:spPr>
          <a:xfrm>
            <a:off x="5866792" y="1194619"/>
            <a:ext cx="4310836" cy="581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baseline="0">
                <a:solidFill>
                  <a:srgbClr val="691C3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>
                <a:latin typeface="Arial Black" panose="020B0A04020102020204" pitchFamily="34" charset="0"/>
              </a:rPr>
              <a:t>4.Registro de Disposiciones legales.</a:t>
            </a:r>
            <a:endParaRPr lang="es-MX" dirty="0">
              <a:latin typeface="Arial Black" panose="020B0A040201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D6E55E5-DDA2-29F1-97A0-36B5C4099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1006" y="3386662"/>
            <a:ext cx="667686" cy="52679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053" y="1776404"/>
            <a:ext cx="1686294" cy="374731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3" b="32308"/>
          <a:stretch/>
        </p:blipFill>
        <p:spPr>
          <a:xfrm>
            <a:off x="124937" y="1873516"/>
            <a:ext cx="2752775" cy="349782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4" t="6796" r="9069" b="1538"/>
          <a:stretch/>
        </p:blipFill>
        <p:spPr>
          <a:xfrm>
            <a:off x="2977192" y="1812724"/>
            <a:ext cx="1752313" cy="43961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D6E55E5-DDA2-29F1-97A0-36B5C4099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986" y="3403363"/>
            <a:ext cx="413243" cy="52679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5" r="2232"/>
          <a:stretch/>
        </p:blipFill>
        <p:spPr>
          <a:xfrm>
            <a:off x="7312338" y="1776403"/>
            <a:ext cx="1754167" cy="374731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411" r="-617" b="72546"/>
          <a:stretch/>
        </p:blipFill>
        <p:spPr>
          <a:xfrm>
            <a:off x="9216299" y="1776403"/>
            <a:ext cx="2011797" cy="98038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0" t="6154" r="1140" b="65641"/>
          <a:stretch/>
        </p:blipFill>
        <p:spPr>
          <a:xfrm>
            <a:off x="9216299" y="4262766"/>
            <a:ext cx="2011797" cy="1260956"/>
          </a:xfrm>
          <a:prstGeom prst="rect">
            <a:avLst/>
          </a:prstGeom>
        </p:spPr>
      </p:pic>
      <p:sp>
        <p:nvSpPr>
          <p:cNvPr id="19" name="Rectángulo 18"/>
          <p:cNvSpPr/>
          <p:nvPr/>
        </p:nvSpPr>
        <p:spPr>
          <a:xfrm>
            <a:off x="4959549" y="6105507"/>
            <a:ext cx="6459743" cy="549772"/>
          </a:xfrm>
          <a:prstGeom prst="rect">
            <a:avLst/>
          </a:prstGeom>
          <a:solidFill>
            <a:srgbClr val="6464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OTROS &gt; SIN CLASIFICAR &gt; COLOCAR EN OBSERVACIONES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248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3">
            <a:extLst>
              <a:ext uri="{FF2B5EF4-FFF2-40B4-BE49-F238E27FC236}">
                <a16:creationId xmlns:a16="http://schemas.microsoft.com/office/drawing/2014/main" id="{687C2ABB-1FCF-03DB-AA01-79697E44DE02}"/>
              </a:ext>
            </a:extLst>
          </p:cNvPr>
          <p:cNvSpPr txBox="1">
            <a:spLocks/>
          </p:cNvSpPr>
          <p:nvPr/>
        </p:nvSpPr>
        <p:spPr>
          <a:xfrm>
            <a:off x="930046" y="1504109"/>
            <a:ext cx="3914596" cy="581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baseline="0">
                <a:solidFill>
                  <a:srgbClr val="691C3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>
                <a:latin typeface="Arial Black" panose="020B0A04020102020204" pitchFamily="34" charset="0"/>
              </a:rPr>
              <a:t>5.Toma de fotografías, de acuerdo al manual del SGUVF.</a:t>
            </a:r>
            <a:endParaRPr lang="es-MX" dirty="0">
              <a:latin typeface="Arial Black" panose="020B0A040201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D3241FF-25B0-685E-790D-822342AF9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265" y="3422300"/>
            <a:ext cx="785297" cy="476207"/>
          </a:xfrm>
          <a:prstGeom prst="rect">
            <a:avLst/>
          </a:prstGeom>
        </p:spPr>
      </p:pic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35F87CE4-85DC-ADDB-0EA8-59BCB8EC55AC}"/>
              </a:ext>
            </a:extLst>
          </p:cNvPr>
          <p:cNvSpPr txBox="1">
            <a:spLocks/>
          </p:cNvSpPr>
          <p:nvPr/>
        </p:nvSpPr>
        <p:spPr>
          <a:xfrm>
            <a:off x="6327509" y="1504108"/>
            <a:ext cx="4310836" cy="581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baseline="0">
                <a:solidFill>
                  <a:srgbClr val="691C3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>
                <a:latin typeface="Arial Black" panose="020B0A04020102020204" pitchFamily="34" charset="0"/>
              </a:rPr>
              <a:t>6.Ingreso de observaciones.</a:t>
            </a:r>
            <a:endParaRPr lang="es-MX" dirty="0">
              <a:latin typeface="Arial Black" panose="020B0A040201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0A2E5E1-AAC8-B24A-0568-F8E54AE78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8345" y="3422300"/>
            <a:ext cx="1064583" cy="553309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02502D71-00C5-9BB7-9C1F-1A3ECAFBAA6A}"/>
              </a:ext>
            </a:extLst>
          </p:cNvPr>
          <p:cNvGrpSpPr/>
          <p:nvPr/>
        </p:nvGrpSpPr>
        <p:grpSpPr>
          <a:xfrm>
            <a:off x="647505" y="2123504"/>
            <a:ext cx="4258771" cy="4365893"/>
            <a:chOff x="186788" y="1882595"/>
            <a:chExt cx="4258771" cy="4365893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2C76F7E-246D-857B-F11F-95191004D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788" y="1882595"/>
              <a:ext cx="2064024" cy="4365893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6CCCF2C8-CC82-0143-73A2-738637EF4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77505" y="1882595"/>
              <a:ext cx="2068054" cy="4365893"/>
            </a:xfrm>
            <a:prstGeom prst="rect">
              <a:avLst/>
            </a:prstGeom>
          </p:spPr>
        </p:pic>
      </p:grpSp>
      <p:sp>
        <p:nvSpPr>
          <p:cNvPr id="12" name="Rectángulo 11"/>
          <p:cNvSpPr/>
          <p:nvPr/>
        </p:nvSpPr>
        <p:spPr>
          <a:xfrm>
            <a:off x="5987562" y="2024347"/>
            <a:ext cx="45837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dirty="0">
                <a:solidFill>
                  <a:srgbClr val="000000"/>
                </a:solidFill>
                <a:latin typeface="Noto Sans"/>
              </a:rPr>
              <a:t>De los </a:t>
            </a:r>
            <a:r>
              <a:rPr lang="es-ES" sz="1600" dirty="0" smtClean="0">
                <a:solidFill>
                  <a:srgbClr val="000000"/>
                </a:solidFill>
                <a:latin typeface="Noto Sans"/>
              </a:rPr>
              <a:t>TF químicos</a:t>
            </a:r>
            <a:r>
              <a:rPr lang="es-ES" sz="1600" dirty="0">
                <a:solidFill>
                  <a:srgbClr val="000000"/>
                </a:solidFill>
                <a:latin typeface="Noto Sans"/>
              </a:rPr>
              <a:t>, se tendrá que </a:t>
            </a:r>
            <a:r>
              <a:rPr lang="es-ES" sz="1600" b="1" dirty="0" smtClean="0">
                <a:solidFill>
                  <a:srgbClr val="000000"/>
                </a:solidFill>
                <a:latin typeface="Noto Sans"/>
              </a:rPr>
              <a:t>indicar:</a:t>
            </a:r>
          </a:p>
          <a:p>
            <a:pPr algn="just"/>
            <a:endParaRPr lang="es-ES" sz="1600" b="1" dirty="0" smtClean="0">
              <a:solidFill>
                <a:srgbClr val="000000"/>
              </a:solidFill>
              <a:latin typeface="Noto Sans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 smtClean="0">
                <a:solidFill>
                  <a:srgbClr val="000000"/>
                </a:solidFill>
                <a:latin typeface="Noto Sans"/>
              </a:rPr>
              <a:t>Procedencia</a:t>
            </a:r>
            <a:r>
              <a:rPr lang="es-ES" sz="1600" dirty="0" smtClean="0">
                <a:solidFill>
                  <a:srgbClr val="000000"/>
                </a:solidFill>
                <a:latin typeface="Noto Sans"/>
              </a:rPr>
              <a:t> </a:t>
            </a:r>
            <a:r>
              <a:rPr lang="es-ES" sz="1600" dirty="0">
                <a:solidFill>
                  <a:srgbClr val="000000"/>
                </a:solidFill>
                <a:latin typeface="Noto Sans"/>
              </a:rPr>
              <a:t>(municipio, estado o país) de la </a:t>
            </a:r>
            <a:r>
              <a:rPr lang="es-ES" sz="1600" dirty="0" smtClean="0">
                <a:solidFill>
                  <a:srgbClr val="000000"/>
                </a:solidFill>
                <a:latin typeface="Noto Sans"/>
              </a:rPr>
              <a:t>mercancía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 smtClean="0">
                <a:solidFill>
                  <a:srgbClr val="000000"/>
                </a:solidFill>
                <a:latin typeface="Noto Sans"/>
              </a:rPr>
              <a:t>Cantidad </a:t>
            </a:r>
            <a:r>
              <a:rPr lang="es-ES" sz="1600" b="1" dirty="0">
                <a:solidFill>
                  <a:srgbClr val="000000"/>
                </a:solidFill>
                <a:latin typeface="Noto Sans"/>
              </a:rPr>
              <a:t>de producto aplicado</a:t>
            </a:r>
            <a:r>
              <a:rPr lang="es-ES" sz="1600" dirty="0">
                <a:solidFill>
                  <a:srgbClr val="000000"/>
                </a:solidFill>
                <a:latin typeface="Noto Sans"/>
              </a:rPr>
              <a:t>, </a:t>
            </a:r>
            <a:endParaRPr lang="es-ES" sz="1600" dirty="0" smtClean="0">
              <a:solidFill>
                <a:srgbClr val="000000"/>
              </a:solidFill>
              <a:latin typeface="Noto Sans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0000"/>
                </a:solidFill>
                <a:latin typeface="Noto Sans"/>
              </a:rPr>
              <a:t>M</a:t>
            </a:r>
            <a:r>
              <a:rPr lang="es-ES" sz="1600" b="1" dirty="0" smtClean="0">
                <a:solidFill>
                  <a:srgbClr val="000000"/>
                </a:solidFill>
                <a:latin typeface="Noto Sans"/>
              </a:rPr>
              <a:t>etros </a:t>
            </a:r>
            <a:r>
              <a:rPr lang="es-ES" sz="1600" b="1" dirty="0">
                <a:solidFill>
                  <a:srgbClr val="000000"/>
                </a:solidFill>
                <a:latin typeface="Noto Sans"/>
              </a:rPr>
              <a:t>cúbicos en donde se aplicó el tratamiento</a:t>
            </a:r>
            <a:r>
              <a:rPr lang="es-ES" sz="1600" dirty="0">
                <a:solidFill>
                  <a:srgbClr val="000000"/>
                </a:solidFill>
                <a:latin typeface="Noto Sans"/>
              </a:rPr>
              <a:t>, </a:t>
            </a:r>
            <a:endParaRPr lang="es-ES" sz="1600" b="1" dirty="0" smtClean="0">
              <a:solidFill>
                <a:srgbClr val="000000"/>
              </a:solidFill>
              <a:latin typeface="Noto Sans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0000"/>
                </a:solidFill>
                <a:latin typeface="Noto Sans"/>
              </a:rPr>
              <a:t>D</a:t>
            </a:r>
            <a:r>
              <a:rPr lang="es-ES" sz="1600" b="1" dirty="0" smtClean="0">
                <a:solidFill>
                  <a:srgbClr val="000000"/>
                </a:solidFill>
                <a:latin typeface="Noto Sans"/>
              </a:rPr>
              <a:t>estino </a:t>
            </a:r>
            <a:r>
              <a:rPr lang="es-ES" sz="1600" b="1" dirty="0">
                <a:solidFill>
                  <a:srgbClr val="000000"/>
                </a:solidFill>
                <a:latin typeface="Noto Sans"/>
              </a:rPr>
              <a:t>de la mercancía</a:t>
            </a:r>
            <a:r>
              <a:rPr lang="es-ES" sz="1600" dirty="0">
                <a:solidFill>
                  <a:srgbClr val="000000"/>
                </a:solidFill>
                <a:latin typeface="Noto Sans"/>
              </a:rPr>
              <a:t> (municipio y </a:t>
            </a:r>
            <a:r>
              <a:rPr lang="es-ES" sz="1600" dirty="0" smtClean="0">
                <a:solidFill>
                  <a:srgbClr val="000000"/>
                </a:solidFill>
                <a:latin typeface="Noto Sans"/>
              </a:rPr>
              <a:t>estado).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0000"/>
                </a:solidFill>
                <a:latin typeface="Noto Sans"/>
              </a:rPr>
              <a:t>F</a:t>
            </a:r>
            <a:r>
              <a:rPr lang="es-ES" sz="1600" b="1" dirty="0" smtClean="0">
                <a:solidFill>
                  <a:srgbClr val="000000"/>
                </a:solidFill>
                <a:latin typeface="Noto Sans"/>
              </a:rPr>
              <a:t>olio </a:t>
            </a:r>
            <a:r>
              <a:rPr lang="es-ES" sz="1600" b="1" dirty="0">
                <a:solidFill>
                  <a:srgbClr val="000000"/>
                </a:solidFill>
                <a:latin typeface="Noto Sans"/>
              </a:rPr>
              <a:t>del Registro del Proceso de Verificación para los Tratamientos Fitosanitarios (RPV-TF).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0000"/>
                </a:solidFill>
                <a:latin typeface="Noto Sans"/>
              </a:rPr>
              <a:t>Referente a los tratamientos físicos, por ejemplo, </a:t>
            </a:r>
            <a:r>
              <a:rPr lang="es-ES" sz="1600" dirty="0" err="1">
                <a:solidFill>
                  <a:srgbClr val="000000"/>
                </a:solidFill>
                <a:latin typeface="Noto Sans"/>
              </a:rPr>
              <a:t>hidrotérmico</a:t>
            </a:r>
            <a:r>
              <a:rPr lang="es-ES" sz="1600" dirty="0">
                <a:solidFill>
                  <a:srgbClr val="000000"/>
                </a:solidFill>
                <a:latin typeface="Noto Sans"/>
              </a:rPr>
              <a:t>, la </a:t>
            </a:r>
            <a:r>
              <a:rPr lang="es-ES" sz="1600" b="1" dirty="0">
                <a:solidFill>
                  <a:srgbClr val="0000CC"/>
                </a:solidFill>
                <a:latin typeface="Noto Sans"/>
              </a:rPr>
              <a:t>procedencia</a:t>
            </a:r>
            <a:r>
              <a:rPr lang="es-ES" sz="1600" dirty="0">
                <a:solidFill>
                  <a:srgbClr val="000000"/>
                </a:solidFill>
                <a:latin typeface="Noto Sans"/>
              </a:rPr>
              <a:t> de la mercancía vegetal (municipio y estado), </a:t>
            </a:r>
            <a:r>
              <a:rPr lang="es-ES" sz="1600" b="1" dirty="0">
                <a:solidFill>
                  <a:srgbClr val="0000CC"/>
                </a:solidFill>
                <a:latin typeface="Noto Sans"/>
              </a:rPr>
              <a:t>peso de la fruta</a:t>
            </a:r>
            <a:r>
              <a:rPr lang="es-ES" sz="1600" dirty="0">
                <a:solidFill>
                  <a:srgbClr val="000000"/>
                </a:solidFill>
                <a:latin typeface="Noto Sans"/>
              </a:rPr>
              <a:t>, </a:t>
            </a:r>
            <a:r>
              <a:rPr lang="es-ES" sz="1600" b="1" dirty="0">
                <a:solidFill>
                  <a:srgbClr val="0000CC"/>
                </a:solidFill>
                <a:latin typeface="Noto Sans"/>
              </a:rPr>
              <a:t>temperatura mínima </a:t>
            </a:r>
            <a:r>
              <a:rPr lang="es-ES" sz="1600" dirty="0">
                <a:solidFill>
                  <a:srgbClr val="000000"/>
                </a:solidFill>
                <a:latin typeface="Noto Sans"/>
              </a:rPr>
              <a:t>de la </a:t>
            </a:r>
            <a:r>
              <a:rPr lang="es-ES" sz="1600" dirty="0" smtClean="0">
                <a:solidFill>
                  <a:srgbClr val="000000"/>
                </a:solidFill>
                <a:latin typeface="Noto Sans"/>
              </a:rPr>
              <a:t>pulpa, </a:t>
            </a:r>
            <a:r>
              <a:rPr lang="es-ES" sz="1600" b="1" dirty="0" smtClean="0">
                <a:solidFill>
                  <a:srgbClr val="0000CC"/>
                </a:solidFill>
                <a:latin typeface="Noto Sans"/>
              </a:rPr>
              <a:t>tiempo </a:t>
            </a:r>
            <a:r>
              <a:rPr lang="es-ES" sz="1600" b="1" dirty="0">
                <a:solidFill>
                  <a:srgbClr val="0000CC"/>
                </a:solidFill>
                <a:latin typeface="Noto Sans"/>
              </a:rPr>
              <a:t>de exposición</a:t>
            </a:r>
            <a:r>
              <a:rPr lang="es-ES" sz="1600" dirty="0">
                <a:solidFill>
                  <a:srgbClr val="000000"/>
                </a:solidFill>
                <a:latin typeface="Noto Sans"/>
              </a:rPr>
              <a:t> del tratamiento y el </a:t>
            </a:r>
            <a:r>
              <a:rPr lang="es-ES" sz="1600" b="1" dirty="0">
                <a:solidFill>
                  <a:srgbClr val="0000CC"/>
                </a:solidFill>
                <a:latin typeface="Noto Sans"/>
              </a:rPr>
              <a:t>No. de CFT</a:t>
            </a:r>
            <a:r>
              <a:rPr lang="es-ES" sz="1600" dirty="0">
                <a:solidFill>
                  <a:srgbClr val="000000"/>
                </a:solidFill>
                <a:latin typeface="Noto Sans"/>
              </a:rPr>
              <a:t>. </a:t>
            </a:r>
            <a:endParaRPr lang="es-MX" sz="1600" dirty="0">
              <a:latin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150914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3">
            <a:extLst>
              <a:ext uri="{FF2B5EF4-FFF2-40B4-BE49-F238E27FC236}">
                <a16:creationId xmlns:a16="http://schemas.microsoft.com/office/drawing/2014/main" id="{C03C9D34-1DCA-7B8C-844F-B1472E18EA5D}"/>
              </a:ext>
            </a:extLst>
          </p:cNvPr>
          <p:cNvSpPr txBox="1">
            <a:spLocks/>
          </p:cNvSpPr>
          <p:nvPr/>
        </p:nvSpPr>
        <p:spPr>
          <a:xfrm>
            <a:off x="1242414" y="1188596"/>
            <a:ext cx="3914596" cy="581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baseline="0">
                <a:solidFill>
                  <a:srgbClr val="691C3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>
                <a:latin typeface="Arial Black" panose="020B0A04020102020204" pitchFamily="34" charset="0"/>
              </a:rPr>
              <a:t>7.Resultado de la inspección.</a:t>
            </a:r>
            <a:endParaRPr lang="es-MX" dirty="0">
              <a:latin typeface="Arial Black" panose="020B0A040201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5BD3A9-6EB9-D69D-AAF1-9EAEB32AF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137" y="3861773"/>
            <a:ext cx="1539596" cy="476207"/>
          </a:xfrm>
          <a:prstGeom prst="rect">
            <a:avLst/>
          </a:prstGeom>
        </p:spPr>
      </p:pic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B477A5CC-024B-5124-9C73-F12C945DB8F0}"/>
              </a:ext>
            </a:extLst>
          </p:cNvPr>
          <p:cNvSpPr txBox="1">
            <a:spLocks/>
          </p:cNvSpPr>
          <p:nvPr/>
        </p:nvSpPr>
        <p:spPr>
          <a:xfrm>
            <a:off x="7253831" y="1204611"/>
            <a:ext cx="4310836" cy="581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baseline="0">
                <a:solidFill>
                  <a:srgbClr val="691C3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>
                <a:latin typeface="Arial Black" panose="020B0A04020102020204" pitchFamily="34" charset="0"/>
              </a:rPr>
              <a:t>8.Envío de la inspección.</a:t>
            </a:r>
            <a:endParaRPr lang="es-MX" dirty="0">
              <a:latin typeface="Arial Black" panose="020B0A040201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79" y="2098884"/>
            <a:ext cx="2015187" cy="447819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246" y="2098884"/>
            <a:ext cx="2015187" cy="447819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40"/>
          <a:stretch/>
        </p:blipFill>
        <p:spPr>
          <a:xfrm>
            <a:off x="8810552" y="2098884"/>
            <a:ext cx="2892895" cy="447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6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4A4F7982-DDE1-610D-E01B-BAE13C8A5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92" y="453547"/>
            <a:ext cx="6097554" cy="420962"/>
          </a:xfrm>
        </p:spPr>
        <p:txBody>
          <a:bodyPr/>
          <a:lstStyle/>
          <a:p>
            <a:r>
              <a:rPr lang="es-MX" sz="1600" dirty="0"/>
              <a:t>ANÁLISIS DE INFORMACIÓN POR EL DEPARTAMENTO DE TRATAMIENTOS FITOSANITARIOS</a:t>
            </a:r>
          </a:p>
        </p:txBody>
      </p:sp>
      <p:pic>
        <p:nvPicPr>
          <p:cNvPr id="2052" name="Picture 4" descr="Manual del Investigador: Consejos para la búsqueda de inform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596" y="4179277"/>
            <a:ext cx="2928285" cy="228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 descr="Recorte de pantal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92" y="997528"/>
            <a:ext cx="73721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69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4A4F7982-DDE1-610D-E01B-BAE13C8A5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92" y="453547"/>
            <a:ext cx="6097554" cy="420962"/>
          </a:xfrm>
        </p:spPr>
        <p:txBody>
          <a:bodyPr/>
          <a:lstStyle/>
          <a:p>
            <a:r>
              <a:rPr lang="es-MX" sz="1600" dirty="0" smtClean="0"/>
              <a:t>ANÁLISIS DE INFORMACIÓN POR EL DEPARTAMENTO DE TRATAMIENTOS FITOSANITARIOS</a:t>
            </a:r>
            <a:endParaRPr lang="es-MX" sz="1600" dirty="0"/>
          </a:p>
        </p:txBody>
      </p:sp>
      <p:pic>
        <p:nvPicPr>
          <p:cNvPr id="6" name="Imagen 5" descr="Recorte de pantalla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72" b="50902"/>
          <a:stretch/>
        </p:blipFill>
        <p:spPr>
          <a:xfrm>
            <a:off x="432970" y="1558532"/>
            <a:ext cx="11279545" cy="22772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689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3048434"/>
              </p:ext>
            </p:extLst>
          </p:nvPr>
        </p:nvGraphicFramePr>
        <p:xfrm>
          <a:off x="733633" y="1578564"/>
          <a:ext cx="5407069" cy="2120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Imagen 5" descr="Recorte de pantalla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8" t="685" r="15993" b="-685"/>
          <a:stretch/>
        </p:blipFill>
        <p:spPr>
          <a:xfrm>
            <a:off x="515700" y="4003178"/>
            <a:ext cx="6294911" cy="1213845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3382681"/>
              </p:ext>
            </p:extLst>
          </p:nvPr>
        </p:nvGraphicFramePr>
        <p:xfrm>
          <a:off x="6909273" y="1426094"/>
          <a:ext cx="4872038" cy="295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Concepto De Negocio, Hombre De Negocios Confundido Sobre Dos Opciones.  Ilustración Del Vector. Ilustraciones svg, vectoriales, clip art  vectorizado libre de derechos. Image 5894168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91" b="90888" l="0" r="99538">
                        <a14:foregroundMark x1="47769" y1="60900" x2="47769" y2="60900"/>
                        <a14:foregroundMark x1="50615" y1="41869" x2="50615" y2="41869"/>
                        <a14:foregroundMark x1="51846" y1="28374" x2="51846" y2="28374"/>
                        <a14:foregroundMark x1="47462" y1="30450" x2="47462" y2="30450"/>
                        <a14:foregroundMark x1="47154" y1="25144" x2="47154" y2="25144"/>
                        <a14:foregroundMark x1="54308" y1="23414" x2="54308" y2="23414"/>
                        <a14:foregroundMark x1="81000" y1="25836" x2="81000" y2="25836"/>
                        <a14:foregroundMark x1="52615" y1="49135" x2="52615" y2="49135"/>
                        <a14:foregroundMark x1="46846" y1="49366" x2="46846" y2="49366"/>
                        <a14:foregroundMark x1="51000" y1="89389" x2="51000" y2="89389"/>
                        <a14:foregroundMark x1="9154" y1="54441" x2="9154" y2="54441"/>
                        <a14:foregroundMark x1="15923" y1="52595" x2="15923" y2="52595"/>
                        <a14:foregroundMark x1="21769" y1="23414" x2="21769" y2="23414"/>
                        <a14:foregroundMark x1="20462" y1="50865" x2="20462" y2="50865"/>
                        <a14:foregroundMark x1="17077" y1="51442" x2="17077" y2="51442"/>
                        <a14:foregroundMark x1="18462" y1="45444" x2="18462" y2="45444"/>
                        <a14:foregroundMark x1="18769" y1="44867" x2="18769" y2="44867"/>
                        <a14:foregroundMark x1="13769" y1="52710" x2="13769" y2="52710"/>
                        <a14:foregroundMark x1="52462" y1="43714" x2="52462" y2="43714"/>
                        <a14:foregroundMark x1="57615" y1="42907" x2="57615" y2="42907"/>
                        <a14:foregroundMark x1="55154" y1="42676" x2="55154" y2="42676"/>
                        <a14:foregroundMark x1="56615" y1="89389" x2="56615" y2="89389"/>
                        <a14:foregroundMark x1="43769" y1="89619" x2="43769" y2="89619"/>
                        <a14:foregroundMark x1="55308" y1="21107" x2="55308" y2="21107"/>
                        <a14:foregroundMark x1="53000" y1="15110" x2="53000" y2="15110"/>
                        <a14:foregroundMark x1="51846" y1="15456" x2="51846" y2="15456"/>
                        <a14:foregroundMark x1="56308" y1="16609" x2="56308" y2="16609"/>
                        <a14:foregroundMark x1="57615" y1="17878" x2="57615" y2="17878"/>
                        <a14:foregroundMark x1="57000" y1="19839" x2="57000" y2="19839"/>
                        <a14:foregroundMark x1="56846" y1="20185" x2="56846" y2="20185"/>
                        <a14:foregroundMark x1="56308" y1="20646" x2="56308" y2="20646"/>
                        <a14:foregroundMark x1="56154" y1="21107" x2="56154" y2="21107"/>
                        <a14:foregroundMark x1="56000" y1="21107" x2="56000" y2="21107"/>
                        <a14:foregroundMark x1="55615" y1="21107" x2="55615" y2="21107"/>
                        <a14:foregroundMark x1="54154" y1="21684" x2="53769" y2="22376"/>
                        <a14:foregroundMark x1="53615" y1="22376" x2="53615" y2="22376"/>
                        <a14:foregroundMark x1="53462" y1="22376" x2="53462" y2="22376"/>
                        <a14:foregroundMark x1="53308" y1="22607" x2="53154" y2="23183"/>
                        <a14:foregroundMark x1="52846" y1="24337" x2="52846" y2="24337"/>
                        <a14:foregroundMark x1="52846" y1="24337" x2="52846" y2="24337"/>
                        <a14:foregroundMark x1="47000" y1="27336" x2="47000" y2="27336"/>
                        <a14:foregroundMark x1="46462" y1="26644" x2="46462" y2="26644"/>
                        <a14:foregroundMark x1="46462" y1="25144" x2="46462" y2="25144"/>
                        <a14:foregroundMark x1="47000" y1="24106" x2="47000" y2="24106"/>
                        <a14:foregroundMark x1="47000" y1="24106" x2="47000" y2="24106"/>
                        <a14:foregroundMark x1="47154" y1="23645" x2="47154" y2="23645"/>
                        <a14:foregroundMark x1="47308" y1="22953" x2="47308" y2="22953"/>
                        <a14:foregroundMark x1="47462" y1="22837" x2="47462" y2="22837"/>
                        <a14:foregroundMark x1="47462" y1="22837" x2="47462" y2="228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618" y="4698980"/>
            <a:ext cx="3055349" cy="203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07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/>
          <p:cNvSpPr/>
          <p:nvPr/>
        </p:nvSpPr>
        <p:spPr>
          <a:xfrm>
            <a:off x="1023044" y="4777990"/>
            <a:ext cx="1803861" cy="672168"/>
          </a:xfrm>
          <a:prstGeom prst="ellipse">
            <a:avLst/>
          </a:prstGeom>
          <a:noFill/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8" name="Grupo 7"/>
          <p:cNvGrpSpPr/>
          <p:nvPr/>
        </p:nvGrpSpPr>
        <p:grpSpPr>
          <a:xfrm>
            <a:off x="252345" y="596348"/>
            <a:ext cx="7241759" cy="5794513"/>
            <a:chOff x="83380" y="108065"/>
            <a:chExt cx="8783276" cy="6554115"/>
          </a:xfrm>
        </p:grpSpPr>
        <p:pic>
          <p:nvPicPr>
            <p:cNvPr id="5" name="Imagen 4" descr="Recorte de pantalla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80" y="108065"/>
              <a:ext cx="8783276" cy="6554115"/>
            </a:xfrm>
            <a:prstGeom prst="rect">
              <a:avLst/>
            </a:prstGeom>
          </p:spPr>
        </p:pic>
        <p:sp>
          <p:nvSpPr>
            <p:cNvPr id="7" name="Rectángulo redondeado 6"/>
            <p:cNvSpPr/>
            <p:nvPr/>
          </p:nvSpPr>
          <p:spPr>
            <a:xfrm>
              <a:off x="1862051" y="3385122"/>
              <a:ext cx="1645920" cy="15794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29693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4A4F7982-DDE1-610D-E01B-BAE13C8A5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92" y="453547"/>
            <a:ext cx="6097554" cy="420962"/>
          </a:xfrm>
        </p:spPr>
        <p:txBody>
          <a:bodyPr/>
          <a:lstStyle/>
          <a:p>
            <a:r>
              <a:rPr lang="es-MX" sz="1600" dirty="0"/>
              <a:t>ANÁLISIS DE INFORMACIÓN POR EL DEPARTAMENTO DE TRATAMIENTOS FITOSANITARIOS</a:t>
            </a:r>
          </a:p>
        </p:txBody>
      </p:sp>
      <p:pic>
        <p:nvPicPr>
          <p:cNvPr id="2" name="Imagen 1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2" y="1021176"/>
            <a:ext cx="4389500" cy="453429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466" y="1099038"/>
            <a:ext cx="2154511" cy="287268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977" y="1099038"/>
            <a:ext cx="2154512" cy="287268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656" y="1099038"/>
            <a:ext cx="2189813" cy="2919750"/>
          </a:xfrm>
          <a:prstGeom prst="rect">
            <a:avLst/>
          </a:prstGeom>
        </p:spPr>
      </p:pic>
      <p:pic>
        <p:nvPicPr>
          <p:cNvPr id="7" name="Imagen 6" descr="Recorte de pantalla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46" y="4018788"/>
            <a:ext cx="3575538" cy="258087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8534004" y="4575818"/>
            <a:ext cx="3567012" cy="1569660"/>
          </a:xfrm>
          <a:prstGeom prst="rect">
            <a:avLst/>
          </a:prstGeom>
          <a:ln>
            <a:solidFill>
              <a:srgbClr val="339933"/>
            </a:solidFill>
          </a:ln>
        </p:spPr>
        <p:txBody>
          <a:bodyPr wrap="square">
            <a:spAutoFit/>
          </a:bodyPr>
          <a:lstStyle/>
          <a:p>
            <a:r>
              <a:rPr lang="es-MX" sz="16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Tratamiento </a:t>
            </a:r>
            <a:r>
              <a:rPr lang="es-MX" sz="1600" b="1" dirty="0">
                <a:solidFill>
                  <a:srgbClr val="0000CC"/>
                </a:solidFill>
                <a:latin typeface="Arial" panose="020B0604020202020204" pitchFamily="34" charset="0"/>
              </a:rPr>
              <a:t>químico: </a:t>
            </a:r>
            <a:endParaRPr lang="es-MX" sz="16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endParaRPr lang="es-MX" sz="1600" b="1" dirty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r>
              <a:rPr lang="es-ES" sz="1600" b="1" dirty="0">
                <a:solidFill>
                  <a:srgbClr val="0000CC"/>
                </a:solidFill>
                <a:latin typeface="Arial" panose="020B0604020202020204" pitchFamily="34" charset="0"/>
              </a:rPr>
              <a:t>I. Cantidad de producto aplicado. </a:t>
            </a:r>
          </a:p>
          <a:p>
            <a:r>
              <a:rPr lang="es-MX" sz="1600" b="1" dirty="0">
                <a:solidFill>
                  <a:srgbClr val="0000CC"/>
                </a:solidFill>
                <a:latin typeface="Arial" panose="020B0604020202020204" pitchFamily="34" charset="0"/>
              </a:rPr>
              <a:t>II. Lectura de concentraciones. </a:t>
            </a:r>
          </a:p>
          <a:p>
            <a:r>
              <a:rPr lang="es-ES" sz="1600" b="1" dirty="0">
                <a:solidFill>
                  <a:srgbClr val="0000CC"/>
                </a:solidFill>
                <a:latin typeface="Arial" panose="020B0604020202020204" pitchFamily="34" charset="0"/>
              </a:rPr>
              <a:t>III. Espacio donde se aplicó el tratamiento fitosanitario.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257299" y="3288322"/>
            <a:ext cx="852854" cy="158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098" name="Picture 2" descr="Correcto png imágenes | PNGWi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072" y="1408873"/>
            <a:ext cx="1622277" cy="162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16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4A4F7982-DDE1-610D-E01B-BAE13C8A5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92" y="453547"/>
            <a:ext cx="6097554" cy="420962"/>
          </a:xfrm>
        </p:spPr>
        <p:txBody>
          <a:bodyPr/>
          <a:lstStyle/>
          <a:p>
            <a:r>
              <a:rPr lang="es-MX" sz="1600" dirty="0"/>
              <a:t>ANÁLISIS DE INFORMACIÓN POR EL DEPARTAMENTO DE TRATAMIENTOS FITOSANITARIOS</a:t>
            </a:r>
          </a:p>
        </p:txBody>
      </p:sp>
      <p:pic>
        <p:nvPicPr>
          <p:cNvPr id="2" name="Imagen 1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92" y="1117015"/>
            <a:ext cx="4419983" cy="446570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14517" y="1581863"/>
            <a:ext cx="3156070" cy="236705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227897" y="1581863"/>
            <a:ext cx="3156073" cy="236705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94873" y="1594281"/>
            <a:ext cx="3156072" cy="2367052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327638" y="2839915"/>
            <a:ext cx="852854" cy="158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4008" y="4273087"/>
            <a:ext cx="1895453" cy="24684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5078291" y="4668687"/>
            <a:ext cx="3567012" cy="1569660"/>
          </a:xfrm>
          <a:prstGeom prst="rect">
            <a:avLst/>
          </a:prstGeom>
          <a:ln>
            <a:solidFill>
              <a:srgbClr val="339933"/>
            </a:solidFill>
          </a:ln>
        </p:spPr>
        <p:txBody>
          <a:bodyPr wrap="square">
            <a:spAutoFit/>
          </a:bodyPr>
          <a:lstStyle/>
          <a:p>
            <a:r>
              <a:rPr lang="es-MX" sz="1600" b="1" dirty="0" smtClean="0">
                <a:solidFill>
                  <a:srgbClr val="0000CC"/>
                </a:solidFill>
                <a:latin typeface="Arial" panose="020B0604020202020204" pitchFamily="34" charset="0"/>
              </a:rPr>
              <a:t>Tratamiento </a:t>
            </a:r>
            <a:r>
              <a:rPr lang="es-MX" sz="1600" b="1" dirty="0">
                <a:solidFill>
                  <a:srgbClr val="0000CC"/>
                </a:solidFill>
                <a:latin typeface="Arial" panose="020B0604020202020204" pitchFamily="34" charset="0"/>
              </a:rPr>
              <a:t>químico: </a:t>
            </a:r>
            <a:endParaRPr lang="es-MX" sz="1600" b="1" dirty="0" smtClean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endParaRPr lang="es-MX" sz="1600" b="1" dirty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r>
              <a:rPr lang="es-ES" sz="1600" b="1" dirty="0">
                <a:solidFill>
                  <a:srgbClr val="0000CC"/>
                </a:solidFill>
                <a:latin typeface="Arial" panose="020B0604020202020204" pitchFamily="34" charset="0"/>
              </a:rPr>
              <a:t>I. Cantidad de producto aplicado. </a:t>
            </a:r>
          </a:p>
          <a:p>
            <a:r>
              <a:rPr lang="es-MX" sz="1600" b="1" dirty="0">
                <a:solidFill>
                  <a:srgbClr val="0000CC"/>
                </a:solidFill>
                <a:latin typeface="Arial" panose="020B0604020202020204" pitchFamily="34" charset="0"/>
              </a:rPr>
              <a:t>II. Lectura de concentraciones. </a:t>
            </a:r>
          </a:p>
          <a:p>
            <a:r>
              <a:rPr lang="es-ES" sz="1600" b="1" dirty="0">
                <a:solidFill>
                  <a:srgbClr val="0000CC"/>
                </a:solidFill>
                <a:latin typeface="Arial" panose="020B0604020202020204" pitchFamily="34" charset="0"/>
              </a:rPr>
              <a:t>III. Espacio donde se aplicó el tratamiento fitosanitario. </a:t>
            </a:r>
          </a:p>
        </p:txBody>
      </p:sp>
      <p:pic>
        <p:nvPicPr>
          <p:cNvPr id="12" name="Picture 2" descr="Correcto png imágenes | PNGWi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331" y="1375900"/>
            <a:ext cx="1622277" cy="162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24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17" y="1269155"/>
            <a:ext cx="3010205" cy="301020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78" y="2003220"/>
            <a:ext cx="3083780" cy="308378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266" y="3465859"/>
            <a:ext cx="2851086" cy="3010205"/>
          </a:xfrm>
          <a:prstGeom prst="rect">
            <a:avLst/>
          </a:prstGeom>
        </p:spPr>
      </p:pic>
      <p:pic>
        <p:nvPicPr>
          <p:cNvPr id="11" name="Picture 5" descr="Qué hacer si se incumple la promesa de compraventa | Gerencie.co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2" t="6783" r="27708" b="6783"/>
          <a:stretch>
            <a:fillRect/>
          </a:stretch>
        </p:blipFill>
        <p:spPr bwMode="auto">
          <a:xfrm>
            <a:off x="7993917" y="5584379"/>
            <a:ext cx="973138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Qué hacer si se incumple la promesa de compraventa | Gerencie.co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2" t="6783" r="27708" b="6783"/>
          <a:stretch>
            <a:fillRect/>
          </a:stretch>
        </p:blipFill>
        <p:spPr bwMode="auto">
          <a:xfrm>
            <a:off x="3041040" y="4693912"/>
            <a:ext cx="973138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ítulo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No cumple con las características</a:t>
            </a:r>
            <a:endParaRPr lang="es-MX" dirty="0"/>
          </a:p>
        </p:txBody>
      </p:sp>
      <p:pic>
        <p:nvPicPr>
          <p:cNvPr id="16" name="Picture 5" descr="Qué hacer si se incumple la promesa de compraventa | Gerencie.co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2" t="6783" r="27708" b="6783"/>
          <a:stretch>
            <a:fillRect/>
          </a:stretch>
        </p:blipFill>
        <p:spPr bwMode="auto">
          <a:xfrm>
            <a:off x="7939942" y="1269155"/>
            <a:ext cx="973138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06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|</a:t>
            </a:r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MX"/>
          </a:p>
        </p:txBody>
      </p:sp>
      <p:grpSp>
        <p:nvGrpSpPr>
          <p:cNvPr id="7" name="Grupo 6"/>
          <p:cNvGrpSpPr/>
          <p:nvPr/>
        </p:nvGrpSpPr>
        <p:grpSpPr>
          <a:xfrm>
            <a:off x="149629" y="133004"/>
            <a:ext cx="7488150" cy="6525491"/>
            <a:chOff x="298681" y="0"/>
            <a:chExt cx="7488150" cy="6525491"/>
          </a:xfrm>
        </p:grpSpPr>
        <p:pic>
          <p:nvPicPr>
            <p:cNvPr id="5" name="Imagen 4" descr="Recorte de pantalla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49"/>
            <a:stretch/>
          </p:blipFill>
          <p:spPr>
            <a:xfrm>
              <a:off x="298681" y="0"/>
              <a:ext cx="7488150" cy="652549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Elipse 5"/>
            <p:cNvSpPr/>
            <p:nvPr/>
          </p:nvSpPr>
          <p:spPr>
            <a:xfrm>
              <a:off x="1354976" y="3331574"/>
              <a:ext cx="1803861" cy="672168"/>
            </a:xfrm>
            <a:prstGeom prst="ellipse">
              <a:avLst/>
            </a:prstGeom>
            <a:noFill/>
            <a:ln w="5715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28266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No cumple con las características</a:t>
            </a:r>
            <a:endParaRPr lang="es-MX" dirty="0"/>
          </a:p>
        </p:txBody>
      </p:sp>
      <p:pic>
        <p:nvPicPr>
          <p:cNvPr id="1026" name="Picture 2" descr="http://sguvf.senasica.gob.mx/Fotos/2413613/cdc771ac-8d18-4303-b981-08634394682461255386466265527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68" y="1149472"/>
            <a:ext cx="5067055" cy="506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guvf.senasica.gob.mx/Fotos/2413613/dd80c8dd-deb8-4af1-922d-6120a06df3c451604595614257402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220" y="1149472"/>
            <a:ext cx="5067055" cy="506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Qué hacer si se incumple la promesa de compraventa | Gerencie.co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2" t="6783" r="27708" b="6783"/>
          <a:stretch>
            <a:fillRect/>
          </a:stretch>
        </p:blipFill>
        <p:spPr bwMode="auto">
          <a:xfrm>
            <a:off x="5102651" y="1001346"/>
            <a:ext cx="973138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Qué hacer si se incumple la promesa de compraventa | Gerencie.co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2" t="6783" r="27708" b="6783"/>
          <a:stretch>
            <a:fillRect/>
          </a:stretch>
        </p:blipFill>
        <p:spPr bwMode="auto">
          <a:xfrm>
            <a:off x="10298903" y="933938"/>
            <a:ext cx="973138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32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No cumple con las características</a:t>
            </a:r>
            <a:endParaRPr lang="es-MX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0449"/>
            <a:ext cx="3025780" cy="302578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953" y="1860449"/>
            <a:ext cx="2951285" cy="295128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238" y="1860449"/>
            <a:ext cx="3188677" cy="318867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915" y="1860449"/>
            <a:ext cx="2754923" cy="3188677"/>
          </a:xfrm>
          <a:prstGeom prst="rect">
            <a:avLst/>
          </a:prstGeom>
        </p:spPr>
      </p:pic>
      <p:pic>
        <p:nvPicPr>
          <p:cNvPr id="8" name="Picture 5" descr="Qué hacer si se incumple la promesa de compraventa | Gerencie.co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2" t="6783" r="27708" b="6783"/>
          <a:stretch>
            <a:fillRect/>
          </a:stretch>
        </p:blipFill>
        <p:spPr bwMode="auto">
          <a:xfrm>
            <a:off x="4803712" y="5049126"/>
            <a:ext cx="973138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Qué hacer si se incumple la promesa de compraventa | Gerencie.co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2" t="6783" r="27708" b="6783"/>
          <a:stretch>
            <a:fillRect/>
          </a:stretch>
        </p:blipFill>
        <p:spPr bwMode="auto">
          <a:xfrm>
            <a:off x="8343777" y="5153942"/>
            <a:ext cx="973138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Qué hacer si se incumple la promesa de compraventa | Gerencie.co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2" t="6783" r="27708" b="6783"/>
          <a:stretch>
            <a:fillRect/>
          </a:stretch>
        </p:blipFill>
        <p:spPr bwMode="auto">
          <a:xfrm>
            <a:off x="11218862" y="5162511"/>
            <a:ext cx="973138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Qué hacer si se incumple la promesa de compraventa | Gerencie.co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2" t="6783" r="27708" b="6783"/>
          <a:stretch>
            <a:fillRect/>
          </a:stretch>
        </p:blipFill>
        <p:spPr bwMode="auto">
          <a:xfrm>
            <a:off x="2081027" y="4991045"/>
            <a:ext cx="973138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38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92" y="1084218"/>
            <a:ext cx="5510013" cy="55100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104" y="1084217"/>
            <a:ext cx="5571559" cy="5571559"/>
          </a:xfrm>
          <a:prstGeom prst="rect">
            <a:avLst/>
          </a:prstGeom>
        </p:spPr>
      </p:pic>
      <p:pic>
        <p:nvPicPr>
          <p:cNvPr id="4" name="Picture 5" descr="Qué hacer si se incumple la promesa de compraventa | Gerencie.co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2" t="6783" r="27708" b="6783"/>
          <a:stretch>
            <a:fillRect/>
          </a:stretch>
        </p:blipFill>
        <p:spPr bwMode="auto">
          <a:xfrm>
            <a:off x="4659968" y="1084216"/>
            <a:ext cx="973138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Qué hacer si se incumple la promesa de compraventa | Gerencie.co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2" t="6783" r="27708" b="6783"/>
          <a:stretch>
            <a:fillRect/>
          </a:stretch>
        </p:blipFill>
        <p:spPr bwMode="auto">
          <a:xfrm>
            <a:off x="11028530" y="1192654"/>
            <a:ext cx="973138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99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guvf.senasica.gob.mx/Fotos/2458299/e5267654-e53d-4ef9-8697-022a829e8f5424893051996349786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30" y="1239693"/>
            <a:ext cx="3543302" cy="354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No cumple con las características</a:t>
            </a:r>
            <a:endParaRPr lang="es-MX" dirty="0"/>
          </a:p>
        </p:txBody>
      </p:sp>
      <p:pic>
        <p:nvPicPr>
          <p:cNvPr id="2052" name="Picture 4" descr="http://sguvf.senasica.gob.mx/Fotos/2458299/d013c40d-679d-4589-9530-11a7cea0726c66912097345371802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392" y="1239693"/>
            <a:ext cx="3543302" cy="354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140" y="1239694"/>
            <a:ext cx="3543302" cy="354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2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Gracias</a:t>
            </a:r>
            <a:endParaRPr lang="es-MX" dirty="0"/>
          </a:p>
        </p:txBody>
      </p:sp>
      <p:sp>
        <p:nvSpPr>
          <p:cNvPr id="3" name="Rectángulo 2"/>
          <p:cNvSpPr/>
          <p:nvPr/>
        </p:nvSpPr>
        <p:spPr>
          <a:xfrm>
            <a:off x="3365789" y="3571875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1600" b="1" dirty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rPr>
              <a:t>DEPARTAMENTO DE TRATAMIENTOS </a:t>
            </a:r>
            <a:r>
              <a:rPr lang="es-ES" sz="1600" b="1" dirty="0" smtClean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rPr>
              <a:t>FITOSANITARIOS</a:t>
            </a:r>
          </a:p>
          <a:p>
            <a:pPr algn="ctr"/>
            <a:endParaRPr lang="es-ES" sz="1600" b="1" dirty="0">
              <a:solidFill>
                <a:srgbClr val="EDD899"/>
              </a:solidFill>
              <a:latin typeface="Noto Sans"/>
              <a:ea typeface="Noto Sans"/>
              <a:cs typeface="Noto Sans"/>
              <a:sym typeface="Arial"/>
            </a:endParaRPr>
          </a:p>
          <a:p>
            <a:pPr lvl="0" algn="ctr"/>
            <a:r>
              <a:rPr lang="es-ES" sz="1600" b="1" dirty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  <a:hlinkClick r:id="rId2"/>
              </a:rPr>
              <a:t>tratamientofito.dgsv@senasica.gob.mx</a:t>
            </a:r>
            <a:r>
              <a:rPr lang="es-ES" sz="1600" b="1" dirty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rPr>
              <a:t> </a:t>
            </a:r>
          </a:p>
          <a:p>
            <a:pPr lvl="0" algn="ctr"/>
            <a:r>
              <a:rPr lang="es-ES" sz="1600" b="1" dirty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  <a:hlinkClick r:id="rId3"/>
              </a:rPr>
              <a:t>pedro.robles@senasica.gob.mx</a:t>
            </a:r>
            <a:r>
              <a:rPr lang="es-ES" sz="1600" b="1" dirty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rPr>
              <a:t> </a:t>
            </a:r>
          </a:p>
          <a:p>
            <a:pPr algn="ctr"/>
            <a:r>
              <a:rPr lang="es-ES" sz="1600" b="1" dirty="0" smtClean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  <a:hlinkClick r:id="rId4"/>
              </a:rPr>
              <a:t>noe.hilario@senasica.gob.mx</a:t>
            </a:r>
            <a:r>
              <a:rPr lang="es-ES" sz="1600" b="1" dirty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rPr>
              <a:t> </a:t>
            </a:r>
            <a:r>
              <a:rPr lang="es-ES" sz="1600" b="1" dirty="0" smtClean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  <a:hlinkClick r:id="rId5"/>
              </a:rPr>
              <a:t>angelica.julio.i@senasica.gob.mx</a:t>
            </a:r>
            <a:r>
              <a:rPr lang="es-ES" sz="1600" b="1" dirty="0" smtClean="0">
                <a:solidFill>
                  <a:srgbClr val="EDD899"/>
                </a:solidFill>
                <a:latin typeface="Noto Sans"/>
                <a:ea typeface="Noto Sans"/>
                <a:cs typeface="Noto Sans"/>
                <a:sym typeface="Arial"/>
              </a:rPr>
              <a:t> </a:t>
            </a:r>
            <a:endParaRPr lang="es-ES" sz="1600" b="1" dirty="0">
              <a:solidFill>
                <a:srgbClr val="EDD899"/>
              </a:solidFill>
              <a:latin typeface="Noto Sans"/>
              <a:ea typeface="Noto Sans"/>
              <a:cs typeface="Noto San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152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ma 2025 [Modo de compatibilidad]" id="{56302239-8CB7-443B-9C27-74DC94C2EB7A}" vid="{2883AFE6-1329-42A8-BE89-12A83F762EC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2025</Template>
  <TotalTime>1024</TotalTime>
  <Words>534</Words>
  <Application>Microsoft Office PowerPoint</Application>
  <PresentationFormat>Panorámica</PresentationFormat>
  <Paragraphs>64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Arial Black</vt:lpstr>
      <vt:lpstr>Calibri</vt:lpstr>
      <vt:lpstr>Nirmala UI Semilight</vt:lpstr>
      <vt:lpstr>Noto Sans</vt:lpstr>
      <vt:lpstr>Tema de Office</vt:lpstr>
      <vt:lpstr>“SISTEMA GESTOR DE UNIDADES DE VERIFICACIÓN FITOSANITARIA” (SGUVF).</vt:lpstr>
      <vt:lpstr>Presentación de PowerPoint</vt:lpstr>
      <vt:lpstr>OBJETIVOS Y APLICACIÓN PARA TRATAMIENTOS FITOSANITARIOS</vt:lpstr>
      <vt:lpstr>OBJETIVOS DEL SGUVF EN TRATAMIENTOS FITOSANITARIOS</vt:lpstr>
      <vt:lpstr>PROCEDIMIENTO PARA EL REGISTRO</vt:lpstr>
      <vt:lpstr>Presentación de PowerPoint</vt:lpstr>
      <vt:lpstr>Presentación de PowerPoint</vt:lpstr>
      <vt:lpstr>Presentación de PowerPoint</vt:lpstr>
      <vt:lpstr>ANÁLISIS DE INFORMACIÓN POR EL DEPARTAMENTO DE TRATAMIENTOS FITOSANITARIOS</vt:lpstr>
      <vt:lpstr>ANÁLISIS DE INFORMACIÓN POR EL DEPARTAMENTO DE TRATAMIENTOS FITOSANITARIOS</vt:lpstr>
      <vt:lpstr>Presentación de PowerPoint</vt:lpstr>
      <vt:lpstr>Presentación de PowerPoint</vt:lpstr>
      <vt:lpstr>ANÁLISIS DE INFORMACIÓN POR EL DEPARTAMENTO DE TRATAMIENTOS FITOSANITARIOS</vt:lpstr>
      <vt:lpstr>ANÁLISIS DE INFORMACIÓN POR EL DEPARTAMENTO DE TRATAMIENTOS FITOSANITARIOS</vt:lpstr>
      <vt:lpstr>No cumple con las características</vt:lpstr>
      <vt:lpstr>|</vt:lpstr>
      <vt:lpstr>No cumple con las características</vt:lpstr>
      <vt:lpstr>No cumple con las características</vt:lpstr>
      <vt:lpstr>Presentación de PowerPoint</vt:lpstr>
      <vt:lpstr>No cumple con las características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Procedimiento para la Verificación y Certificación de las Empresas Prestadoras del Servicio de Tratamiento Fitosanitario</dc:title>
  <dc:creator>Noé Hilario Pantaleón</dc:creator>
  <cp:lastModifiedBy>Noé Hilario Pantaleón</cp:lastModifiedBy>
  <cp:revision>52</cp:revision>
  <dcterms:created xsi:type="dcterms:W3CDTF">2025-02-16T20:37:36Z</dcterms:created>
  <dcterms:modified xsi:type="dcterms:W3CDTF">2025-09-30T18:15:02Z</dcterms:modified>
</cp:coreProperties>
</file>