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9" r:id="rId5"/>
    <p:sldId id="311" r:id="rId6"/>
    <p:sldId id="312" r:id="rId7"/>
    <p:sldId id="313" r:id="rId8"/>
    <p:sldId id="314" r:id="rId9"/>
    <p:sldId id="315" r:id="rId10"/>
    <p:sldId id="353" r:id="rId11"/>
    <p:sldId id="354" r:id="rId12"/>
    <p:sldId id="355" r:id="rId13"/>
    <p:sldId id="356" r:id="rId14"/>
    <p:sldId id="357" r:id="rId15"/>
    <p:sldId id="358" r:id="rId16"/>
    <p:sldId id="283" r:id="rId17"/>
    <p:sldId id="284" r:id="rId18"/>
    <p:sldId id="279" r:id="rId19"/>
    <p:sldId id="326" r:id="rId20"/>
    <p:sldId id="308" r:id="rId21"/>
    <p:sldId id="309" r:id="rId22"/>
    <p:sldId id="281" r:id="rId23"/>
    <p:sldId id="286" r:id="rId24"/>
    <p:sldId id="287" r:id="rId25"/>
    <p:sldId id="288" r:id="rId26"/>
    <p:sldId id="290" r:id="rId27"/>
    <p:sldId id="292" r:id="rId28"/>
    <p:sldId id="293" r:id="rId29"/>
    <p:sldId id="294" r:id="rId30"/>
    <p:sldId id="295" r:id="rId31"/>
    <p:sldId id="296" r:id="rId32"/>
    <p:sldId id="327" r:id="rId33"/>
    <p:sldId id="298" r:id="rId34"/>
    <p:sldId id="328" r:id="rId35"/>
    <p:sldId id="300" r:id="rId36"/>
    <p:sldId id="330" r:id="rId37"/>
    <p:sldId id="331" r:id="rId38"/>
    <p:sldId id="332" r:id="rId39"/>
    <p:sldId id="304" r:id="rId40"/>
    <p:sldId id="306" r:id="rId41"/>
    <p:sldId id="307" r:id="rId42"/>
    <p:sldId id="316" r:id="rId43"/>
    <p:sldId id="317" r:id="rId44"/>
    <p:sldId id="325" r:id="rId45"/>
    <p:sldId id="333" r:id="rId46"/>
    <p:sldId id="335" r:id="rId47"/>
    <p:sldId id="336" r:id="rId48"/>
    <p:sldId id="337" r:id="rId49"/>
    <p:sldId id="338" r:id="rId50"/>
    <p:sldId id="339" r:id="rId51"/>
    <p:sldId id="341" r:id="rId52"/>
    <p:sldId id="342" r:id="rId53"/>
    <p:sldId id="343" r:id="rId54"/>
    <p:sldId id="344" r:id="rId55"/>
    <p:sldId id="345" r:id="rId56"/>
    <p:sldId id="346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49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0509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6510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644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4252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091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2733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8857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4717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3821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1580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5992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1839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1890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3233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187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5941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845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3276ADB-967D-44F1-B68D-7331621E121B}" type="datetimeFigureOut">
              <a:rPr lang="es-MX" smtClean="0"/>
              <a:t>22/09/2025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FB5D394-B547-4875-8AD3-9A92D606036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93892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EAD7F-920F-3FCC-6377-7D5E6694CE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s-ES" sz="3200" b="0" i="0" u="none" strike="noStrike" baseline="0" dirty="0">
                <a:latin typeface="Copperplate Gothic Bold" panose="020E0705020206020404" pitchFamily="34" charset="0"/>
              </a:rPr>
            </a:br>
            <a:br>
              <a:rPr lang="es-ES" sz="3200" b="0" i="0" u="none" strike="noStrike" baseline="0" dirty="0">
                <a:latin typeface="Copperplate Gothic Bold" panose="020E0705020206020404" pitchFamily="34" charset="0"/>
              </a:rPr>
            </a:br>
            <a:br>
              <a:rPr lang="es-ES" sz="3200" b="0" i="0" u="none" strike="noStrike" baseline="0" dirty="0">
                <a:latin typeface="Copperplate Gothic Bold" panose="020E0705020206020404" pitchFamily="34" charset="0"/>
              </a:rPr>
            </a:br>
            <a:br>
              <a:rPr lang="es-ES" sz="3200" b="0" i="0" u="none" strike="noStrike" baseline="0" dirty="0">
                <a:latin typeface="Copperplate Gothic Bold" panose="020E0705020206020404" pitchFamily="34" charset="0"/>
              </a:rPr>
            </a:br>
            <a:r>
              <a:rPr lang="es-ES" sz="3200" b="0" i="0" u="none" strike="noStrike" baseline="0" dirty="0">
                <a:latin typeface="Copperplate Gothic Bold" panose="020E0705020206020404" pitchFamily="34" charset="0"/>
              </a:rPr>
              <a:t>Logística para realizar Tratamientos con</a:t>
            </a:r>
            <a:br>
              <a:rPr lang="es-ES" sz="3200" b="0" i="0" u="none" strike="noStrike" baseline="0" dirty="0">
                <a:latin typeface="Copperplate Gothic Bold" panose="020E0705020206020404" pitchFamily="34" charset="0"/>
              </a:rPr>
            </a:br>
            <a:r>
              <a:rPr lang="es-ES" sz="3200" b="0" i="0" u="none" strike="noStrike" baseline="0" dirty="0">
                <a:latin typeface="Copperplate Gothic Bold" panose="020E0705020206020404" pitchFamily="34" charset="0"/>
              </a:rPr>
              <a:t>BM y Fosfina en barcos graneleros</a:t>
            </a:r>
            <a:endParaRPr lang="es-MX" sz="3200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98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67E4D80-D81D-C4F5-DE6C-3775E51C7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112" y="333375"/>
            <a:ext cx="4052888" cy="50482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72099B1-FF29-E47B-EC5B-CD076DFE74A3}"/>
              </a:ext>
            </a:extLst>
          </p:cNvPr>
          <p:cNvSpPr txBox="1"/>
          <p:nvPr/>
        </p:nvSpPr>
        <p:spPr>
          <a:xfrm>
            <a:off x="1685925" y="5381625"/>
            <a:ext cx="509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Copperplate Gothic Bold" panose="020E0705020206020404" pitchFamily="34" charset="0"/>
              </a:rPr>
              <a:t>SOLICITUD DE SERVICIO</a:t>
            </a:r>
            <a:endParaRPr lang="es-MX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53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04ED6FE-2DDA-1FA6-0054-769CF2686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066799"/>
            <a:ext cx="4838700" cy="322897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BA5E518-7978-7AE0-A8B8-5CAAD575B7BC}"/>
              </a:ext>
            </a:extLst>
          </p:cNvPr>
          <p:cNvSpPr txBox="1"/>
          <p:nvPr/>
        </p:nvSpPr>
        <p:spPr>
          <a:xfrm>
            <a:off x="2133600" y="4295775"/>
            <a:ext cx="5210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Copperplate Gothic Bold" panose="020E0705020206020404" pitchFamily="34" charset="0"/>
              </a:rPr>
              <a:t>PLAN DE CARGA</a:t>
            </a:r>
          </a:p>
          <a:p>
            <a:pPr algn="ctr"/>
            <a:r>
              <a:rPr lang="es-ES" dirty="0">
                <a:latin typeface="Copperplate Gothic Bold" panose="020E0705020206020404" pitchFamily="34" charset="0"/>
              </a:rPr>
              <a:t>ENTREGADO POR LA AGENCIA ADUANAL</a:t>
            </a:r>
          </a:p>
          <a:p>
            <a:pPr algn="ctr"/>
            <a:r>
              <a:rPr lang="es-ES" dirty="0">
                <a:latin typeface="Copperplate Gothic Bold" panose="020E0705020206020404" pitchFamily="34" charset="0"/>
              </a:rPr>
              <a:t>CAPACIDAD DE BODEGAS</a:t>
            </a:r>
            <a:endParaRPr lang="es-MX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02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D7EA93-7849-8CF8-B28D-8F3310F4A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s-ES" sz="1800" dirty="0">
                <a:latin typeface="Copperplate Gothic Bold" panose="020E0705020206020404" pitchFamily="34" charset="0"/>
              </a:rPr>
            </a:br>
            <a:br>
              <a:rPr lang="es-ES" sz="1800" dirty="0">
                <a:latin typeface="Copperplate Gothic Bold" panose="020E0705020206020404" pitchFamily="34" charset="0"/>
              </a:rPr>
            </a:br>
            <a:br>
              <a:rPr lang="es-ES" sz="1800" dirty="0">
                <a:latin typeface="Copperplate Gothic Bold" panose="020E0705020206020404" pitchFamily="34" charset="0"/>
              </a:rPr>
            </a:br>
            <a:r>
              <a:rPr lang="es-ES" sz="1800" dirty="0">
                <a:latin typeface="Copperplate Gothic Bold" panose="020E0705020206020404" pitchFamily="34" charset="0"/>
              </a:rPr>
              <a:t>CARTA DE FUMIGACION BARCO</a:t>
            </a:r>
            <a:endParaRPr lang="es-MX" sz="1800" dirty="0">
              <a:latin typeface="Copperplate Gothic Bold" panose="020E0705020206020404" pitchFamily="34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DBB6212-8B86-3C87-274C-2EA5A93785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7540" y="533398"/>
            <a:ext cx="4374321" cy="4793975"/>
          </a:xfrm>
        </p:spPr>
      </p:pic>
    </p:spTree>
    <p:extLst>
      <p:ext uri="{BB962C8B-B14F-4D97-AF65-F5344CB8AC3E}">
        <p14:creationId xmlns:p14="http://schemas.microsoft.com/office/powerpoint/2010/main" val="300431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599AD0-ACF8-2BDB-BCD3-0DEA0AB30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050" y="2162175"/>
            <a:ext cx="6554867" cy="1524000"/>
          </a:xfrm>
        </p:spPr>
        <p:txBody>
          <a:bodyPr>
            <a:normAutofit fontScale="90000"/>
          </a:bodyPr>
          <a:lstStyle/>
          <a:p>
            <a:pPr algn="ctr"/>
            <a:br>
              <a:rPr lang="es-ES" dirty="0">
                <a:latin typeface="Copperplate Gothic Bold" panose="020E0705020206020404" pitchFamily="34" charset="0"/>
              </a:rPr>
            </a:br>
            <a:br>
              <a:rPr lang="es-ES" dirty="0">
                <a:latin typeface="Copperplate Gothic Bold" panose="020E0705020206020404" pitchFamily="34" charset="0"/>
              </a:rPr>
            </a:br>
            <a:r>
              <a:rPr lang="es-ES" dirty="0">
                <a:latin typeface="Copperplate Gothic Bold" panose="020E0705020206020404" pitchFamily="34" charset="0"/>
              </a:rPr>
              <a:t>SOLICITUD DE PERMISO PUERTO INTELIGENTE SEGURO </a:t>
            </a:r>
            <a:br>
              <a:rPr lang="es-ES" dirty="0">
                <a:latin typeface="Copperplate Gothic Bold" panose="020E0705020206020404" pitchFamily="34" charset="0"/>
              </a:rPr>
            </a:br>
            <a:r>
              <a:rPr lang="es-ES" sz="7300" dirty="0">
                <a:latin typeface="Copperplate Gothic Bold" panose="020E0705020206020404" pitchFamily="34" charset="0"/>
              </a:rPr>
              <a:t>p i S</a:t>
            </a:r>
            <a:endParaRPr lang="es-MX" sz="7300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2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7AA07F6-70EE-DA18-0A15-0016D846A0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2949" y="533399"/>
            <a:ext cx="5601226" cy="4752975"/>
          </a:xfrm>
        </p:spPr>
      </p:pic>
    </p:spTree>
    <p:extLst>
      <p:ext uri="{BB962C8B-B14F-4D97-AF65-F5344CB8AC3E}">
        <p14:creationId xmlns:p14="http://schemas.microsoft.com/office/powerpoint/2010/main" val="43542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DF8826F-CB9A-E688-A9F3-F5784BF317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769" y="533399"/>
            <a:ext cx="5633605" cy="4333875"/>
          </a:xfrm>
        </p:spPr>
      </p:pic>
    </p:spTree>
    <p:extLst>
      <p:ext uri="{BB962C8B-B14F-4D97-AF65-F5344CB8AC3E}">
        <p14:creationId xmlns:p14="http://schemas.microsoft.com/office/powerpoint/2010/main" val="102930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F0DD873-1F60-E42E-2F18-6AA152C57E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8024" y="533399"/>
            <a:ext cx="6206676" cy="4314825"/>
          </a:xfrm>
        </p:spPr>
      </p:pic>
    </p:spTree>
    <p:extLst>
      <p:ext uri="{BB962C8B-B14F-4D97-AF65-F5344CB8AC3E}">
        <p14:creationId xmlns:p14="http://schemas.microsoft.com/office/powerpoint/2010/main" val="54880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27455E4-C5DA-DEF4-089A-2D9D2D8F40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9923" y="533400"/>
            <a:ext cx="5751401" cy="4267200"/>
          </a:xfrm>
        </p:spPr>
      </p:pic>
    </p:spTree>
    <p:extLst>
      <p:ext uri="{BB962C8B-B14F-4D97-AF65-F5344CB8AC3E}">
        <p14:creationId xmlns:p14="http://schemas.microsoft.com/office/powerpoint/2010/main" val="268041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DD0FAA1-31FA-0A2D-8365-6774A136D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597" y="575824"/>
            <a:ext cx="5505658" cy="517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1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4841103-C632-6D97-FEAD-994D6D299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102" y="436233"/>
            <a:ext cx="5750602" cy="510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3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140ECA7-AB6D-EDEB-624D-8BB92A974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796" y="590549"/>
            <a:ext cx="5867907" cy="487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CB98033-592F-FB59-CA8F-28CE637C1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044" y="520857"/>
            <a:ext cx="5800935" cy="500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2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7066A47-F13C-0FD8-9353-491D5F0DE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711" y="343950"/>
            <a:ext cx="5708656" cy="522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6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7D7ACC4-097A-EECA-21E3-D6703527F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933" y="327171"/>
            <a:ext cx="5742211" cy="531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17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2B8CD8CF-FD1E-D9AE-E5C6-1625D1F17E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5029" y="533399"/>
            <a:ext cx="3464746" cy="4362451"/>
          </a:xfr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4C41FCA-3608-F714-7E6F-7F538FDD4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788" cy="1524000"/>
          </a:xfrm>
        </p:spPr>
        <p:txBody>
          <a:bodyPr>
            <a:normAutofit/>
          </a:bodyPr>
          <a:lstStyle/>
          <a:p>
            <a:pPr algn="ctr"/>
            <a:r>
              <a:rPr lang="es-ES" sz="1800" dirty="0">
                <a:latin typeface="Copperplate Gothic Bold" panose="020E0705020206020404" pitchFamily="34" charset="0"/>
              </a:rPr>
              <a:t>SOLICITUD DE PERMISO MIGRACION</a:t>
            </a:r>
            <a:endParaRPr lang="es-MX" sz="1800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11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767107B9-F35A-B9DC-549E-CD1DF855F3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8479" y="533399"/>
            <a:ext cx="3428921" cy="4200525"/>
          </a:xfr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31DCFA6A-E68D-245E-F13F-198A2A52F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788" cy="1524000"/>
          </a:xfrm>
        </p:spPr>
        <p:txBody>
          <a:bodyPr>
            <a:normAutofit/>
          </a:bodyPr>
          <a:lstStyle/>
          <a:p>
            <a:pPr algn="ctr"/>
            <a:r>
              <a:rPr lang="es-ES" sz="1800" dirty="0">
                <a:latin typeface="Copperplate Gothic Bold" panose="020E0705020206020404" pitchFamily="34" charset="0"/>
              </a:rPr>
              <a:t>PERMISO MIGRACION</a:t>
            </a:r>
            <a:endParaRPr lang="es-MX" sz="1800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66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EF36D9-72D0-1D02-1861-1B3E9156B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162175"/>
            <a:ext cx="6554867" cy="1524000"/>
          </a:xfrm>
        </p:spPr>
        <p:txBody>
          <a:bodyPr>
            <a:noAutofit/>
          </a:bodyPr>
          <a:lstStyle/>
          <a:p>
            <a:pPr algn="ctr"/>
            <a:r>
              <a:rPr lang="es-ES" sz="24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 </a:t>
            </a:r>
            <a:br>
              <a:rPr lang="es-MX" sz="24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r>
              <a:rPr lang="es-ES" sz="24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Pesaje de los tanques de bromuro de metilo por parte de la OFICINA DE INSPECCION DE SANIDAD AGROPECUARIA y agente aduanal </a:t>
            </a:r>
            <a:br>
              <a:rPr lang="es-MX" sz="24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endParaRPr lang="es-MX" sz="2400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27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21B5A4F-31D5-3406-F2C9-4A0722A4A3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5550" y="533399"/>
            <a:ext cx="4133849" cy="5591175"/>
          </a:xfrm>
        </p:spPr>
      </p:pic>
    </p:spTree>
    <p:extLst>
      <p:ext uri="{BB962C8B-B14F-4D97-AF65-F5344CB8AC3E}">
        <p14:creationId xmlns:p14="http://schemas.microsoft.com/office/powerpoint/2010/main" val="84266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4BB8C59-5B81-382C-EF26-76D7B87042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9444" y="533399"/>
            <a:ext cx="3257956" cy="5314951"/>
          </a:xfrm>
        </p:spPr>
      </p:pic>
    </p:spTree>
    <p:extLst>
      <p:ext uri="{BB962C8B-B14F-4D97-AF65-F5344CB8AC3E}">
        <p14:creationId xmlns:p14="http://schemas.microsoft.com/office/powerpoint/2010/main" val="285850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B5E4DE5-9C29-A7F9-3BF0-D2A7A52058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0010" y="533400"/>
            <a:ext cx="3669315" cy="4857750"/>
          </a:xfrm>
        </p:spPr>
      </p:pic>
    </p:spTree>
    <p:extLst>
      <p:ext uri="{BB962C8B-B14F-4D97-AF65-F5344CB8AC3E}">
        <p14:creationId xmlns:p14="http://schemas.microsoft.com/office/powerpoint/2010/main" val="50708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14FF9-C464-A107-537A-DAB33365D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1905000"/>
            <a:ext cx="6554867" cy="1524000"/>
          </a:xfrm>
        </p:spPr>
        <p:txBody>
          <a:bodyPr>
            <a:noAutofit/>
          </a:bodyPr>
          <a:lstStyle/>
          <a:p>
            <a:pPr algn="ctr"/>
            <a:br>
              <a:rPr lang="es-ES" sz="2400" b="1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br>
              <a:rPr lang="es-ES" sz="2400" b="1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br>
              <a:rPr lang="es-ES" sz="2400" b="1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r>
              <a:rPr lang="es-ES" sz="24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 </a:t>
            </a:r>
            <a:br>
              <a:rPr lang="es-MX" sz="24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r>
              <a:rPr lang="es-ES" sz="24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Autoridades a bordo para libre plática del BUQUE EMERALD ETERNITY</a:t>
            </a:r>
            <a:br>
              <a:rPr lang="es-MX" sz="24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endParaRPr lang="es-MX" sz="2400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03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199DD-578E-CC9B-38B3-9E88CCA61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525" y="1905000"/>
            <a:ext cx="6554867" cy="1524000"/>
          </a:xfrm>
        </p:spPr>
        <p:txBody>
          <a:bodyPr>
            <a:noAutofit/>
          </a:bodyPr>
          <a:lstStyle/>
          <a:p>
            <a:pPr algn="ctr"/>
            <a:r>
              <a:rPr lang="es-ES" sz="36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Buque queda comunicado, libre plática</a:t>
            </a:r>
            <a:br>
              <a:rPr lang="es-MX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70936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7C8D1E-3AF9-0887-73BC-E62B078A9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1809750"/>
            <a:ext cx="6554867" cy="1524000"/>
          </a:xfrm>
        </p:spPr>
        <p:txBody>
          <a:bodyPr>
            <a:noAutofit/>
          </a:bodyPr>
          <a:lstStyle/>
          <a:p>
            <a:pPr algn="ctr"/>
            <a:r>
              <a:rPr lang="es-ES" sz="28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Se inicia el proceso para movilizar equipo de fumigación y materiales al muelle 8 oeste</a:t>
            </a:r>
            <a:endParaRPr lang="es-MX" sz="2800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28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D1E08D-9EA5-E399-46F6-25F48FC8F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566" y="2171700"/>
            <a:ext cx="6554867" cy="1524000"/>
          </a:xfrm>
        </p:spPr>
        <p:txBody>
          <a:bodyPr>
            <a:noAutofit/>
          </a:bodyPr>
          <a:lstStyle/>
          <a:p>
            <a:pPr algn="ctr"/>
            <a:r>
              <a:rPr lang="es-ES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Personal a bordo del buque “EMERALD ETERNITY</a:t>
            </a:r>
            <a:r>
              <a:rPr lang="es-ES" sz="40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”</a:t>
            </a:r>
            <a:br>
              <a:rPr lang="es-MX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MX" sz="4000" dirty="0"/>
          </a:p>
        </p:txBody>
      </p:sp>
    </p:spTree>
    <p:extLst>
      <p:ext uri="{BB962C8B-B14F-4D97-AF65-F5344CB8AC3E}">
        <p14:creationId xmlns:p14="http://schemas.microsoft.com/office/powerpoint/2010/main" val="11601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363F0A-27EB-AFEA-5119-863BFB8C0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2324100"/>
            <a:ext cx="6554867" cy="1524000"/>
          </a:xfrm>
        </p:spPr>
        <p:txBody>
          <a:bodyPr>
            <a:normAutofit fontScale="90000"/>
          </a:bodyPr>
          <a:lstStyle/>
          <a:p>
            <a:pPr algn="ctr"/>
            <a:br>
              <a:rPr lang="es-ES" sz="2700" b="1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br>
              <a:rPr lang="es-ES" sz="2700" b="1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br>
              <a:rPr lang="es-ES" sz="2700" b="1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br>
              <a:rPr lang="es-ES" sz="2700" b="1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r>
              <a:rPr lang="es-ES" sz="27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Revisando y checando los tanques, personal de la OFICINA DE INSPECCION DE </a:t>
            </a:r>
            <a:r>
              <a:rPr lang="es-ES" sz="2700" dirty="0">
                <a:latin typeface="Copperplate Gothic Bold" panose="020E0705020206020404" pitchFamily="34" charset="0"/>
                <a:ea typeface="Times New Roman" panose="02020603050405020304" pitchFamily="18" charset="0"/>
              </a:rPr>
              <a:t>SANIDAD</a:t>
            </a:r>
            <a:r>
              <a:rPr lang="es-ES" sz="27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 AGROPECUARIA (SADER), la unidad de verificación, agente aduanal  y representante de Industrial Patrona</a:t>
            </a:r>
            <a:r>
              <a:rPr lang="es-ES" sz="22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.</a:t>
            </a:r>
            <a:br>
              <a:rPr lang="es-MX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s-E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br>
              <a:rPr lang="es-MX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2531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1CBCAE-A614-494C-5103-33DB579C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400300"/>
            <a:ext cx="6554867" cy="1524000"/>
          </a:xfrm>
        </p:spPr>
        <p:txBody>
          <a:bodyPr>
            <a:noAutofit/>
          </a:bodyPr>
          <a:lstStyle/>
          <a:p>
            <a:pPr algn="ctr"/>
            <a:r>
              <a:rPr lang="es-ES" sz="24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Inicia inspección del grano y toma de LECTURAS de temperatura, presentes, SADER, unidad de verificación, agente aduanal  y representante del IMPORTADOR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007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24D2930-688F-6D7B-5381-DEB22710E5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4797" y="533399"/>
            <a:ext cx="4247794" cy="5483087"/>
          </a:xfrm>
        </p:spPr>
      </p:pic>
    </p:spTree>
    <p:extLst>
      <p:ext uri="{BB962C8B-B14F-4D97-AF65-F5344CB8AC3E}">
        <p14:creationId xmlns:p14="http://schemas.microsoft.com/office/powerpoint/2010/main" val="291973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9ECAF-4B43-9DE6-556F-D8FBE5028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0" y="2352675"/>
            <a:ext cx="6554867" cy="1524000"/>
          </a:xfrm>
        </p:spPr>
        <p:txBody>
          <a:bodyPr>
            <a:noAutofit/>
          </a:bodyPr>
          <a:lstStyle/>
          <a:p>
            <a:pPr algn="ctr"/>
            <a:r>
              <a:rPr lang="es-ES" sz="24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Una vez tomadas varias LECTURAS de temperatura, se determina la temperatura del grano en 14.8 °C y se autoriza por parte de la (SADER) y de la unidad de verificación, como la temperatura oficial del grano.</a:t>
            </a:r>
            <a:br>
              <a:rPr lang="es-MX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s-E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br>
              <a:rPr lang="es-MX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26593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1EB9E0D-B4BF-A7C4-31FF-33F263D91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64" y="533400"/>
            <a:ext cx="4533666" cy="5219700"/>
          </a:xfrm>
        </p:spPr>
      </p:pic>
    </p:spTree>
    <p:extLst>
      <p:ext uri="{BB962C8B-B14F-4D97-AF65-F5344CB8AC3E}">
        <p14:creationId xmlns:p14="http://schemas.microsoft.com/office/powerpoint/2010/main" val="272219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03D59F-04F0-6150-7A9E-6F229D8BE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5" y="2505075"/>
            <a:ext cx="6554867" cy="1524000"/>
          </a:xfrm>
        </p:spPr>
        <p:txBody>
          <a:bodyPr>
            <a:noAutofit/>
          </a:bodyPr>
          <a:lstStyle/>
          <a:p>
            <a:pPr algn="ctr"/>
            <a:r>
              <a:rPr lang="es-ES" sz="24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Los ingenieros calculan la dosis de fumigante por bodega que será aplicado, en base a 120 gr/m3, de acuerdo a la temperatura de 14.8°C.</a:t>
            </a:r>
            <a:br>
              <a:rPr lang="es-MX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6573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6AAA5CC-77F6-EFA3-9B7E-C5C49A321E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496509"/>
            <a:ext cx="7296150" cy="3656516"/>
          </a:xfrm>
        </p:spPr>
      </p:pic>
    </p:spTree>
    <p:extLst>
      <p:ext uri="{BB962C8B-B14F-4D97-AF65-F5344CB8AC3E}">
        <p14:creationId xmlns:p14="http://schemas.microsoft.com/office/powerpoint/2010/main" val="212225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6295BC-F380-52AD-5392-DD58A42F5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2171700"/>
            <a:ext cx="6554867" cy="1524000"/>
          </a:xfrm>
        </p:spPr>
        <p:txBody>
          <a:bodyPr>
            <a:normAutofit fontScale="90000"/>
          </a:bodyPr>
          <a:lstStyle/>
          <a:p>
            <a:pPr algn="ctr"/>
            <a:br>
              <a:rPr lang="es-ES" sz="2700" b="1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br>
              <a:rPr lang="es-ES" sz="2700" b="1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br>
              <a:rPr lang="es-ES" sz="2700" b="1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r>
              <a:rPr lang="es-ES" sz="27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 Se inicia la colocación de equipo de fumigación, de acuerdo a la normatividad aplicada, en cuanto a dosificación, cantidad de material por bodega, tanque de gas, inyectores y redes.</a:t>
            </a:r>
            <a:br>
              <a:rPr lang="es-MX" sz="2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s-E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br>
              <a:rPr lang="es-MX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8944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764AB75-5AA9-04AE-6FAB-1C0A2BB36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147" y="533400"/>
            <a:ext cx="4103928" cy="5143500"/>
          </a:xfrm>
        </p:spPr>
      </p:pic>
    </p:spTree>
    <p:extLst>
      <p:ext uri="{BB962C8B-B14F-4D97-AF65-F5344CB8AC3E}">
        <p14:creationId xmlns:p14="http://schemas.microsoft.com/office/powerpoint/2010/main" val="4439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A3568D-EFAD-8985-A3BD-ADA782ED2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2667000"/>
            <a:ext cx="6554867" cy="1524000"/>
          </a:xfrm>
        </p:spPr>
        <p:txBody>
          <a:bodyPr>
            <a:noAutofit/>
          </a:bodyPr>
          <a:lstStyle/>
          <a:p>
            <a:pPr algn="ctr"/>
            <a:r>
              <a:rPr lang="es-ES" sz="24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Inicia el proceso de la fumigación y al término de cada bodega, se estuvo pesando todos los tanques vacíos, por parte de la SADER, unidad de verificación , agente aduanal representante </a:t>
            </a:r>
            <a:r>
              <a:rPr lang="es-ES" sz="2400" dirty="0" err="1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deL</a:t>
            </a:r>
            <a:r>
              <a:rPr lang="es-ES" sz="24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 IMPORTADOR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93131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3248FBD-50B2-DDC5-B8D3-3B2EB455D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2546" y="533399"/>
            <a:ext cx="3854904" cy="5076825"/>
          </a:xfrm>
        </p:spPr>
      </p:pic>
    </p:spTree>
    <p:extLst>
      <p:ext uri="{BB962C8B-B14F-4D97-AF65-F5344CB8AC3E}">
        <p14:creationId xmlns:p14="http://schemas.microsoft.com/office/powerpoint/2010/main" val="281866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B666F22-2B93-BC6C-B45B-B532EBA64D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0935" y="533399"/>
            <a:ext cx="3884640" cy="5248275"/>
          </a:xfrm>
        </p:spPr>
      </p:pic>
    </p:spTree>
    <p:extLst>
      <p:ext uri="{BB962C8B-B14F-4D97-AF65-F5344CB8AC3E}">
        <p14:creationId xmlns:p14="http://schemas.microsoft.com/office/powerpoint/2010/main" val="325329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42195B06-4591-E3F0-ED35-1A275812A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9190" y="533399"/>
            <a:ext cx="3926860" cy="4981575"/>
          </a:xfrm>
        </p:spPr>
      </p:pic>
    </p:spTree>
    <p:extLst>
      <p:ext uri="{BB962C8B-B14F-4D97-AF65-F5344CB8AC3E}">
        <p14:creationId xmlns:p14="http://schemas.microsoft.com/office/powerpoint/2010/main" val="242054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917F54-B3D6-C36B-5B29-8EB90991E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2667000"/>
            <a:ext cx="6554867" cy="1524000"/>
          </a:xfrm>
        </p:spPr>
        <p:txBody>
          <a:bodyPr>
            <a:noAutofit/>
          </a:bodyPr>
          <a:lstStyle/>
          <a:p>
            <a:pPr algn="ctr"/>
            <a:r>
              <a:rPr lang="es-ES" sz="36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Durante el proceso de fumigación se tomarán MEDIDAS de concentración de BROMUIRO DE METILO en las bodegas.</a:t>
            </a:r>
            <a:br>
              <a:rPr lang="es-MX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s-E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br>
              <a:rPr lang="es-MX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321579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49874-BC0C-3CC5-9519-2AC099982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2486025"/>
            <a:ext cx="6554867" cy="1524000"/>
          </a:xfrm>
        </p:spPr>
        <p:txBody>
          <a:bodyPr>
            <a:noAutofit/>
          </a:bodyPr>
          <a:lstStyle/>
          <a:p>
            <a:pPr algn="ctr"/>
            <a:br>
              <a:rPr lang="es-ES" sz="2400" b="1" dirty="0"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br>
              <a:rPr lang="es-ES" sz="2400" b="1" dirty="0"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br>
              <a:rPr lang="es-ES" sz="2400" b="1" dirty="0">
                <a:latin typeface="Copperplate Gothic Bold" panose="020E0705020206020404" pitchFamily="34" charset="0"/>
                <a:ea typeface="Times New Roman" panose="02020603050405020304" pitchFamily="18" charset="0"/>
              </a:rPr>
            </a:br>
            <a:r>
              <a:rPr lang="es-ES" sz="2400" dirty="0">
                <a:effectLst/>
                <a:latin typeface="Copperplate Gothic Bold" panose="020E0705020206020404" pitchFamily="34" charset="0"/>
                <a:ea typeface="Times New Roman" panose="02020603050405020304" pitchFamily="18" charset="0"/>
              </a:rPr>
              <a:t>Oficialmente se da por terminada la fumigación del buque y se colocan las etiquetas de aviso de peligro en cada bodega donde señala los tiempos de exposición de 24 horas y ventilación de 12 horas.</a:t>
            </a:r>
            <a:br>
              <a:rPr lang="es-MX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s-E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br>
              <a:rPr lang="es-MX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46113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A6C0BF-BA1D-9F26-249C-CEABE07E1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latin typeface="Copperplate Gothic Bold" panose="020E0705020206020404" pitchFamily="34" charset="0"/>
              </a:rPr>
              <a:t>CERTIFICADO</a:t>
            </a:r>
            <a:endParaRPr lang="es-MX" dirty="0">
              <a:latin typeface="Copperplate Gothic Bold" panose="020E0705020206020404" pitchFamily="34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90C1AE7-9C99-9AA5-7590-01236395A5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3557" y="533400"/>
            <a:ext cx="3501943" cy="4267200"/>
          </a:xfrm>
        </p:spPr>
      </p:pic>
    </p:spTree>
    <p:extLst>
      <p:ext uri="{BB962C8B-B14F-4D97-AF65-F5344CB8AC3E}">
        <p14:creationId xmlns:p14="http://schemas.microsoft.com/office/powerpoint/2010/main" val="162872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E03E51B-2BA2-EC94-81CE-A1B5303A75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0740" y="533399"/>
            <a:ext cx="4044335" cy="5305425"/>
          </a:xfrm>
        </p:spPr>
      </p:pic>
    </p:spTree>
    <p:extLst>
      <p:ext uri="{BB962C8B-B14F-4D97-AF65-F5344CB8AC3E}">
        <p14:creationId xmlns:p14="http://schemas.microsoft.com/office/powerpoint/2010/main" val="386684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6B60A45-AF2C-3FBE-473F-7361638E48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7511" y="533400"/>
            <a:ext cx="3816114" cy="5105400"/>
          </a:xfrm>
        </p:spPr>
      </p:pic>
    </p:spTree>
    <p:extLst>
      <p:ext uri="{BB962C8B-B14F-4D97-AF65-F5344CB8AC3E}">
        <p14:creationId xmlns:p14="http://schemas.microsoft.com/office/powerpoint/2010/main" val="255149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B4823BE-EBA4-06AD-EEFA-9AFF4484A4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3105" y="533398"/>
            <a:ext cx="3790995" cy="4991101"/>
          </a:xfrm>
        </p:spPr>
      </p:pic>
    </p:spTree>
    <p:extLst>
      <p:ext uri="{BB962C8B-B14F-4D97-AF65-F5344CB8AC3E}">
        <p14:creationId xmlns:p14="http://schemas.microsoft.com/office/powerpoint/2010/main" val="215612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24503A-304F-0EF6-4732-CEFFC93B0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75" y="1905000"/>
            <a:ext cx="6554867" cy="1524000"/>
          </a:xfrm>
        </p:spPr>
        <p:txBody>
          <a:bodyPr>
            <a:noAutofit/>
          </a:bodyPr>
          <a:lstStyle/>
          <a:p>
            <a:pPr algn="ctr"/>
            <a:r>
              <a:rPr lang="es-ES" sz="3600" dirty="0">
                <a:latin typeface="Copperplate Gothic Bold" panose="020E0705020206020404" pitchFamily="34" charset="0"/>
              </a:rPr>
              <a:t>Servicio de fumigación a buque granelero en fondeo</a:t>
            </a:r>
            <a:endParaRPr lang="es-MX" sz="3600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66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731450D-01D2-BAE3-AE51-6382BCEFEB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0134" y="533399"/>
            <a:ext cx="4064466" cy="5362575"/>
          </a:xfrm>
        </p:spPr>
      </p:pic>
    </p:spTree>
    <p:extLst>
      <p:ext uri="{BB962C8B-B14F-4D97-AF65-F5344CB8AC3E}">
        <p14:creationId xmlns:p14="http://schemas.microsoft.com/office/powerpoint/2010/main" val="237206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1A11BE3-962B-F9C9-1FBD-1765118C4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2473" y="533400"/>
            <a:ext cx="4309777" cy="5238750"/>
          </a:xfrm>
        </p:spPr>
      </p:pic>
    </p:spTree>
    <p:extLst>
      <p:ext uri="{BB962C8B-B14F-4D97-AF65-F5344CB8AC3E}">
        <p14:creationId xmlns:p14="http://schemas.microsoft.com/office/powerpoint/2010/main" val="108822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1203D45-6364-E249-384C-2FDB392534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3063" y="533400"/>
            <a:ext cx="3789611" cy="5086350"/>
          </a:xfrm>
        </p:spPr>
      </p:pic>
    </p:spTree>
    <p:extLst>
      <p:ext uri="{BB962C8B-B14F-4D97-AF65-F5344CB8AC3E}">
        <p14:creationId xmlns:p14="http://schemas.microsoft.com/office/powerpoint/2010/main" val="252920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2D7A51F-76E8-056B-7607-ECC030DFFF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0607" y="533399"/>
            <a:ext cx="4214968" cy="5305425"/>
          </a:xfrm>
        </p:spPr>
      </p:pic>
    </p:spTree>
    <p:extLst>
      <p:ext uri="{BB962C8B-B14F-4D97-AF65-F5344CB8AC3E}">
        <p14:creationId xmlns:p14="http://schemas.microsoft.com/office/powerpoint/2010/main" val="74232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9A41BD1-4418-7B11-2488-EAF0EA6D0D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4866" y="533400"/>
            <a:ext cx="4074983" cy="5086350"/>
          </a:xfrm>
        </p:spPr>
      </p:pic>
    </p:spTree>
    <p:extLst>
      <p:ext uri="{BB962C8B-B14F-4D97-AF65-F5344CB8AC3E}">
        <p14:creationId xmlns:p14="http://schemas.microsoft.com/office/powerpoint/2010/main" val="332266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F032691-18DA-0D08-61EF-590958A912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476249"/>
            <a:ext cx="4533900" cy="5267325"/>
          </a:xfrm>
        </p:spPr>
      </p:pic>
    </p:spTree>
    <p:extLst>
      <p:ext uri="{BB962C8B-B14F-4D97-AF65-F5344CB8AC3E}">
        <p14:creationId xmlns:p14="http://schemas.microsoft.com/office/powerpoint/2010/main" val="354720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B93CAAE-8579-4DD5-E255-FF0FDC6CE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576" y="1149292"/>
            <a:ext cx="5914240" cy="399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5FD9BC9-B1A2-BFF0-9F3A-2B3E0F3D8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906" y="922789"/>
            <a:ext cx="5931017" cy="440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66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E876481-7CEB-1614-CBDB-341617322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522" y="604007"/>
            <a:ext cx="6082018" cy="432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45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E9361D7-DAE0-8BE4-7814-767CB0551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463" y="654340"/>
            <a:ext cx="5889072" cy="459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44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1CD5C7A-CAE7-427A-11BA-0982F2E70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07" y="419450"/>
            <a:ext cx="5343787" cy="511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9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709</TotalTime>
  <Words>417</Words>
  <Application>Microsoft Office PowerPoint</Application>
  <PresentationFormat>Presentación en pantalla (4:3)</PresentationFormat>
  <Paragraphs>24</Paragraphs>
  <Slides>56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62" baseType="lpstr">
      <vt:lpstr>Calibri</vt:lpstr>
      <vt:lpstr>Century Gothic</vt:lpstr>
      <vt:lpstr>Copperplate Gothic Bold</vt:lpstr>
      <vt:lpstr>Times New Roman</vt:lpstr>
      <vt:lpstr>Wingdings 3</vt:lpstr>
      <vt:lpstr>Sector</vt:lpstr>
      <vt:lpstr>    Logística para realizar Tratamientos con BM y Fosfina en barcos graneleros</vt:lpstr>
      <vt:lpstr>Presentación de PowerPoint</vt:lpstr>
      <vt:lpstr>Presentación de PowerPoint</vt:lpstr>
      <vt:lpstr>   CARTA DE FUMIGACION BARCO</vt:lpstr>
      <vt:lpstr>  SOLICITUD DE PERMISO PUERTO INTELIGENTE SEGURO  p i 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SOLICITUD DE PERMISO MIGRACION</vt:lpstr>
      <vt:lpstr>PERMISO MIGRACION</vt:lpstr>
      <vt:lpstr>  Pesaje de los tanques de bromuro de metilo por parte de la OFICINA DE INSPECCION DE SANIDAD AGROPECUARIA y agente aduanal  </vt:lpstr>
      <vt:lpstr>Presentación de PowerPoint</vt:lpstr>
      <vt:lpstr>Presentación de PowerPoint</vt:lpstr>
      <vt:lpstr>Presentación de PowerPoint</vt:lpstr>
      <vt:lpstr>     Autoridades a bordo para libre plática del BUQUE EMERALD ETERNITY </vt:lpstr>
      <vt:lpstr>Buque queda comunicado, libre plática </vt:lpstr>
      <vt:lpstr>Se inicia el proceso para movilizar equipo de fumigación y materiales al muelle 8 oeste</vt:lpstr>
      <vt:lpstr>Personal a bordo del buque “EMERALD ETERNITY” </vt:lpstr>
      <vt:lpstr>    Revisando y checando los tanques, personal de la OFICINA DE INSPECCION DE SANIDAD AGROPECUARIA (SADER), la unidad de verificación, agente aduanal  y representante de Industrial Patrona.   </vt:lpstr>
      <vt:lpstr>Inicia inspección del grano y toma de LECTURAS de temperatura, presentes, SADER, unidad de verificación, agente aduanal  y representante del IMPORTADOR</vt:lpstr>
      <vt:lpstr>Presentación de PowerPoint</vt:lpstr>
      <vt:lpstr>Una vez tomadas varias LECTURAS de temperatura, se determina la temperatura del grano en 14.8 °C y se autoriza por parte de la (SADER) y de la unidad de verificación, como la temperatura oficial del grano.   </vt:lpstr>
      <vt:lpstr>Presentación de PowerPoint</vt:lpstr>
      <vt:lpstr>Los ingenieros calculan la dosis de fumigante por bodega que será aplicado, en base a 120 gr/m3, de acuerdo a la temperatura de 14.8°C. </vt:lpstr>
      <vt:lpstr>Presentación de PowerPoint</vt:lpstr>
      <vt:lpstr>    Se inicia la colocación de equipo de fumigación, de acuerdo a la normatividad aplicada, en cuanto a dosificación, cantidad de material por bodega, tanque de gas, inyectores y redes.   </vt:lpstr>
      <vt:lpstr>Presentación de PowerPoint</vt:lpstr>
      <vt:lpstr>Inicia el proceso de la fumigación y al término de cada bodega, se estuvo pesando todos los tanques vacíos, por parte de la SADER, unidad de verificación , agente aduanal representante deL IMPORTADOR</vt:lpstr>
      <vt:lpstr>Presentación de PowerPoint</vt:lpstr>
      <vt:lpstr>Presentación de PowerPoint</vt:lpstr>
      <vt:lpstr>Presentación de PowerPoint</vt:lpstr>
      <vt:lpstr>Durante el proceso de fumigación se tomarán MEDIDAS de concentración de BROMUIRO DE METILO en las bodegas.   </vt:lpstr>
      <vt:lpstr>   Oficialmente se da por terminada la fumigación del buque y se colocan las etiquetas de aviso de peligro en cada bodega donde señala los tiempos de exposición de 24 horas y ventilación de 12 horas.   </vt:lpstr>
      <vt:lpstr>CERTIFICADO</vt:lpstr>
      <vt:lpstr>Presentación de PowerPoint</vt:lpstr>
      <vt:lpstr>Presentación de PowerPoint</vt:lpstr>
      <vt:lpstr>Presentación de PowerPoint</vt:lpstr>
      <vt:lpstr>Servicio de fumigación a buque granelero en fondeo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Logística para realizar Tratamientos con BM y Fosfina en barcos graneleros</dc:title>
  <dc:creator>ING MOLINA</dc:creator>
  <cp:lastModifiedBy>Maria E Figueroa-Cano</cp:lastModifiedBy>
  <cp:revision>30</cp:revision>
  <dcterms:created xsi:type="dcterms:W3CDTF">2023-01-30T19:27:29Z</dcterms:created>
  <dcterms:modified xsi:type="dcterms:W3CDTF">2025-09-22T23:40:38Z</dcterms:modified>
</cp:coreProperties>
</file>